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89"/>
  </p:notesMasterIdLst>
  <p:sldIdLst>
    <p:sldId id="260" r:id="rId2"/>
    <p:sldId id="468" r:id="rId3"/>
    <p:sldId id="399" r:id="rId4"/>
    <p:sldId id="400" r:id="rId5"/>
    <p:sldId id="419" r:id="rId6"/>
    <p:sldId id="401" r:id="rId7"/>
    <p:sldId id="402" r:id="rId8"/>
    <p:sldId id="403" r:id="rId9"/>
    <p:sldId id="404" r:id="rId10"/>
    <p:sldId id="405" r:id="rId11"/>
    <p:sldId id="406" r:id="rId12"/>
    <p:sldId id="407" r:id="rId13"/>
    <p:sldId id="408" r:id="rId14"/>
    <p:sldId id="463" r:id="rId15"/>
    <p:sldId id="464" r:id="rId16"/>
    <p:sldId id="409" r:id="rId17"/>
    <p:sldId id="410" r:id="rId18"/>
    <p:sldId id="460" r:id="rId19"/>
    <p:sldId id="411" r:id="rId20"/>
    <p:sldId id="412" r:id="rId21"/>
    <p:sldId id="413" r:id="rId22"/>
    <p:sldId id="414" r:id="rId23"/>
    <p:sldId id="415" r:id="rId24"/>
    <p:sldId id="416" r:id="rId25"/>
    <p:sldId id="417" r:id="rId26"/>
    <p:sldId id="418" r:id="rId27"/>
    <p:sldId id="462" r:id="rId28"/>
    <p:sldId id="262" r:id="rId29"/>
    <p:sldId id="263" r:id="rId30"/>
    <p:sldId id="264" r:id="rId31"/>
    <p:sldId id="265" r:id="rId32"/>
    <p:sldId id="469" r:id="rId33"/>
    <p:sldId id="266" r:id="rId34"/>
    <p:sldId id="267" r:id="rId35"/>
    <p:sldId id="268" r:id="rId36"/>
    <p:sldId id="270" r:id="rId37"/>
    <p:sldId id="271" r:id="rId38"/>
    <p:sldId id="272" r:id="rId39"/>
    <p:sldId id="273" r:id="rId40"/>
    <p:sldId id="274" r:id="rId41"/>
    <p:sldId id="275" r:id="rId42"/>
    <p:sldId id="276" r:id="rId43"/>
    <p:sldId id="277" r:id="rId44"/>
    <p:sldId id="420" r:id="rId45"/>
    <p:sldId id="279" r:id="rId46"/>
    <p:sldId id="461" r:id="rId47"/>
    <p:sldId id="280" r:id="rId48"/>
    <p:sldId id="281" r:id="rId49"/>
    <p:sldId id="470" r:id="rId50"/>
    <p:sldId id="282" r:id="rId51"/>
    <p:sldId id="472" r:id="rId52"/>
    <p:sldId id="471" r:id="rId53"/>
    <p:sldId id="285" r:id="rId54"/>
    <p:sldId id="465" r:id="rId55"/>
    <p:sldId id="286" r:id="rId56"/>
    <p:sldId id="287" r:id="rId57"/>
    <p:sldId id="288" r:id="rId58"/>
    <p:sldId id="289" r:id="rId59"/>
    <p:sldId id="290" r:id="rId60"/>
    <p:sldId id="474" r:id="rId61"/>
    <p:sldId id="473" r:id="rId62"/>
    <p:sldId id="291" r:id="rId63"/>
    <p:sldId id="293" r:id="rId64"/>
    <p:sldId id="295" r:id="rId65"/>
    <p:sldId id="296" r:id="rId66"/>
    <p:sldId id="297" r:id="rId67"/>
    <p:sldId id="466" r:id="rId68"/>
    <p:sldId id="476" r:id="rId69"/>
    <p:sldId id="477" r:id="rId70"/>
    <p:sldId id="478" r:id="rId71"/>
    <p:sldId id="479" r:id="rId72"/>
    <p:sldId id="299" r:id="rId73"/>
    <p:sldId id="300" r:id="rId74"/>
    <p:sldId id="302" r:id="rId75"/>
    <p:sldId id="475" r:id="rId76"/>
    <p:sldId id="303" r:id="rId77"/>
    <p:sldId id="304" r:id="rId78"/>
    <p:sldId id="305" r:id="rId79"/>
    <p:sldId id="306" r:id="rId80"/>
    <p:sldId id="307" r:id="rId81"/>
    <p:sldId id="308" r:id="rId82"/>
    <p:sldId id="309" r:id="rId83"/>
    <p:sldId id="310" r:id="rId84"/>
    <p:sldId id="311" r:id="rId85"/>
    <p:sldId id="312" r:id="rId86"/>
    <p:sldId id="313" r:id="rId87"/>
    <p:sldId id="314" r:id="rId88"/>
    <p:sldId id="315" r:id="rId89"/>
    <p:sldId id="316" r:id="rId90"/>
    <p:sldId id="317" r:id="rId91"/>
    <p:sldId id="318" r:id="rId92"/>
    <p:sldId id="319" r:id="rId93"/>
    <p:sldId id="320" r:id="rId94"/>
    <p:sldId id="321" r:id="rId95"/>
    <p:sldId id="322" r:id="rId96"/>
    <p:sldId id="323" r:id="rId97"/>
    <p:sldId id="467" r:id="rId98"/>
    <p:sldId id="324" r:id="rId99"/>
    <p:sldId id="325" r:id="rId100"/>
    <p:sldId id="327" r:id="rId101"/>
    <p:sldId id="333" r:id="rId102"/>
    <p:sldId id="334" r:id="rId103"/>
    <p:sldId id="335" r:id="rId104"/>
    <p:sldId id="336" r:id="rId105"/>
    <p:sldId id="481" r:id="rId106"/>
    <p:sldId id="480" r:id="rId107"/>
    <p:sldId id="482" r:id="rId108"/>
    <p:sldId id="338" r:id="rId109"/>
    <p:sldId id="337" r:id="rId110"/>
    <p:sldId id="339" r:id="rId111"/>
    <p:sldId id="340" r:id="rId112"/>
    <p:sldId id="341" r:id="rId113"/>
    <p:sldId id="342" r:id="rId114"/>
    <p:sldId id="343" r:id="rId115"/>
    <p:sldId id="421" r:id="rId116"/>
    <p:sldId id="345" r:id="rId117"/>
    <p:sldId id="346" r:id="rId118"/>
    <p:sldId id="347" r:id="rId119"/>
    <p:sldId id="348" r:id="rId120"/>
    <p:sldId id="487" r:id="rId121"/>
    <p:sldId id="491" r:id="rId122"/>
    <p:sldId id="488" r:id="rId123"/>
    <p:sldId id="489" r:id="rId124"/>
    <p:sldId id="349" r:id="rId125"/>
    <p:sldId id="438" r:id="rId126"/>
    <p:sldId id="439" r:id="rId127"/>
    <p:sldId id="440" r:id="rId128"/>
    <p:sldId id="441" r:id="rId129"/>
    <p:sldId id="486" r:id="rId130"/>
    <p:sldId id="492" r:id="rId131"/>
    <p:sldId id="494" r:id="rId132"/>
    <p:sldId id="503" r:id="rId133"/>
    <p:sldId id="496" r:id="rId134"/>
    <p:sldId id="501" r:id="rId135"/>
    <p:sldId id="519" r:id="rId136"/>
    <p:sldId id="512" r:id="rId137"/>
    <p:sldId id="513" r:id="rId138"/>
    <p:sldId id="511" r:id="rId139"/>
    <p:sldId id="518" r:id="rId140"/>
    <p:sldId id="523" r:id="rId141"/>
    <p:sldId id="525" r:id="rId142"/>
    <p:sldId id="526" r:id="rId143"/>
    <p:sldId id="504" r:id="rId144"/>
    <p:sldId id="505" r:id="rId145"/>
    <p:sldId id="507" r:id="rId146"/>
    <p:sldId id="508" r:id="rId147"/>
    <p:sldId id="515" r:id="rId148"/>
    <p:sldId id="517" r:id="rId149"/>
    <p:sldId id="516" r:id="rId150"/>
    <p:sldId id="520" r:id="rId151"/>
    <p:sldId id="521" r:id="rId152"/>
    <p:sldId id="522" r:id="rId153"/>
    <p:sldId id="509" r:id="rId154"/>
    <p:sldId id="510" r:id="rId155"/>
    <p:sldId id="524" r:id="rId156"/>
    <p:sldId id="528" r:id="rId157"/>
    <p:sldId id="373" r:id="rId158"/>
    <p:sldId id="374" r:id="rId159"/>
    <p:sldId id="375" r:id="rId160"/>
    <p:sldId id="527" r:id="rId161"/>
    <p:sldId id="376" r:id="rId162"/>
    <p:sldId id="377" r:id="rId163"/>
    <p:sldId id="530" r:id="rId164"/>
    <p:sldId id="378" r:id="rId165"/>
    <p:sldId id="379" r:id="rId166"/>
    <p:sldId id="531" r:id="rId167"/>
    <p:sldId id="380" r:id="rId168"/>
    <p:sldId id="458" r:id="rId169"/>
    <p:sldId id="381" r:id="rId170"/>
    <p:sldId id="457" r:id="rId171"/>
    <p:sldId id="382" r:id="rId172"/>
    <p:sldId id="383" r:id="rId173"/>
    <p:sldId id="384" r:id="rId174"/>
    <p:sldId id="385" r:id="rId175"/>
    <p:sldId id="386" r:id="rId176"/>
    <p:sldId id="387" r:id="rId177"/>
    <p:sldId id="388" r:id="rId178"/>
    <p:sldId id="389" r:id="rId179"/>
    <p:sldId id="390" r:id="rId180"/>
    <p:sldId id="391" r:id="rId181"/>
    <p:sldId id="392" r:id="rId182"/>
    <p:sldId id="393" r:id="rId183"/>
    <p:sldId id="394" r:id="rId184"/>
    <p:sldId id="395" r:id="rId185"/>
    <p:sldId id="396" r:id="rId186"/>
    <p:sldId id="397" r:id="rId187"/>
    <p:sldId id="398" r:id="rId18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A4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62830" autoAdjust="0"/>
  </p:normalViewPr>
  <p:slideViewPr>
    <p:cSldViewPr snapToGrid="0">
      <p:cViewPr varScale="1">
        <p:scale>
          <a:sx n="64" d="100"/>
          <a:sy n="64" d="100"/>
        </p:scale>
        <p:origin x="1339" y="6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44299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viewProps" Target="viewProps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theme" Target="theme/theme1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tableStyles" Target="tableStyles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0" Type="http://schemas.openxmlformats.org/officeDocument/2006/relationships/presProps" Target="pres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332065-D077-4E32-86B1-106B8E0B2C97}" type="datetimeFigureOut">
              <a:rPr lang="en-US" smtClean="0"/>
              <a:t>10/30/2017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7FC48A-A97A-465E-941E-13E0956BF5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9646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7FC48A-A97A-465E-941E-13E0956BF564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089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FIRST(E)=</a:t>
            </a:r>
            <a:r>
              <a:rPr lang="en-US" baseline="0" dirty="0" smtClean="0"/>
              <a:t> { (, id}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7FC48A-A97A-465E-941E-13E0956BF564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5297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FIRST(E)=</a:t>
            </a:r>
            <a:r>
              <a:rPr lang="en-US" baseline="0" dirty="0" smtClean="0"/>
              <a:t> { (, id}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7FC48A-A97A-465E-941E-13E0956BF564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4976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FIRST(E)=</a:t>
            </a:r>
            <a:r>
              <a:rPr lang="en-US" baseline="0" smtClean="0"/>
              <a:t> { (, id}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7FC48A-A97A-465E-941E-13E0956BF564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4641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FIRST(E)=</a:t>
            </a:r>
            <a:r>
              <a:rPr lang="en-US" baseline="0" dirty="0" smtClean="0"/>
              <a:t> { (, id}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7FC48A-A97A-465E-941E-13E0956BF564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7092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FIRST(E)=</a:t>
            </a:r>
            <a:r>
              <a:rPr lang="en-US" baseline="0" dirty="0" smtClean="0"/>
              <a:t> { (, id}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7FC48A-A97A-465E-941E-13E0956BF564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1483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7FC48A-A97A-465E-941E-13E0956BF564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0705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dirty="0" smtClean="0">
                <a:latin typeface="Arial Unicode MS" panose="020B0604020202020204" pitchFamily="34" charset="-128"/>
              </a:rPr>
              <a:t>shift state # (e.g., s5):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7FC48A-A97A-465E-941E-13E0956BF564}" type="slidenum">
              <a:rPr lang="en-US" smtClean="0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4932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7FC48A-A97A-465E-941E-13E0956BF564}" type="slidenum">
              <a:rPr lang="en-US" smtClean="0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24392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7FC48A-A97A-465E-941E-13E0956BF564}" type="slidenum">
              <a:rPr lang="en-US" smtClean="0"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3278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7FC48A-A97A-465E-941E-13E0956BF564}" type="slidenum">
              <a:rPr lang="en-US" smtClean="0"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189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7FC48A-A97A-465E-941E-13E0956BF564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55346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7FC48A-A97A-465E-941E-13E0956BF564}" type="slidenum">
              <a:rPr lang="en-US" smtClean="0"/>
              <a:t>140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99423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7FC48A-A97A-465E-941E-13E0956BF564}" type="slidenum">
              <a:rPr lang="en-US" smtClean="0"/>
              <a:t>142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44281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7FC48A-A97A-465E-941E-13E0956BF564}" type="slidenum">
              <a:rPr lang="en-US" smtClean="0"/>
              <a:t>146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64291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7FC48A-A97A-465E-941E-13E0956BF564}" type="slidenum">
              <a:rPr lang="en-US" smtClean="0"/>
              <a:t>160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93925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7FC48A-A97A-465E-941E-13E0956BF564}" type="slidenum">
              <a:rPr lang="en-US" smtClean="0"/>
              <a:t>166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7703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 smtClean="0">
                <a:sym typeface="Symbol" panose="05050102010706020507" pitchFamily="18" charset="2"/>
              </a:rPr>
              <a:t>Apply the following rules</a:t>
            </a:r>
            <a:r>
              <a:rPr lang="en-US" altLang="en-US" baseline="0" dirty="0" smtClean="0">
                <a:sym typeface="Symbol" panose="05050102010706020507" pitchFamily="18" charset="2"/>
              </a:rPr>
              <a:t> to compute Follow set.</a:t>
            </a:r>
            <a:endParaRPr lang="en-US" altLang="en-US" dirty="0" smtClean="0">
              <a:sym typeface="Symbol" panose="05050102010706020507" pitchFamily="18" charset="2"/>
            </a:endParaRPr>
          </a:p>
          <a:p>
            <a:pPr marL="800100" lvl="1" indent="-342900">
              <a:buFont typeface="Calibri" panose="020F0502020204030204" pitchFamily="34" charset="0"/>
              <a:buAutoNum type="arabicPeriod"/>
            </a:pPr>
            <a:r>
              <a:rPr lang="en-US" altLang="en-US" sz="2800" dirty="0" smtClean="0">
                <a:solidFill>
                  <a:srgbClr val="C00000"/>
                </a:solidFill>
                <a:sym typeface="Symbol" panose="05050102010706020507" pitchFamily="18" charset="2"/>
              </a:rPr>
              <a:t>the FIRST of everything to the right of the A, including the Follow(B), where B is the non-terminal on  L.H.S //</a:t>
            </a:r>
            <a:r>
              <a:rPr lang="en-US" altLang="en-US" sz="2800" dirty="0" smtClean="0">
                <a:solidFill>
                  <a:srgbClr val="C00000"/>
                </a:solidFill>
              </a:rPr>
              <a:t> </a:t>
            </a:r>
            <a:r>
              <a:rPr lang="en-US" altLang="en-US" sz="2800" dirty="0" err="1" smtClean="0">
                <a:solidFill>
                  <a:srgbClr val="C00000"/>
                </a:solidFill>
              </a:rPr>
              <a:t>B</a:t>
            </a:r>
            <a:r>
              <a:rPr lang="en-US" altLang="en-US" sz="2800" dirty="0" err="1" smtClean="0">
                <a:solidFill>
                  <a:srgbClr val="C00000"/>
                </a:solidFill>
                <a:sym typeface="Symbol" panose="05050102010706020507" pitchFamily="18" charset="2"/>
              </a:rPr>
              <a:t>uAv</a:t>
            </a:r>
            <a:endParaRPr lang="en-US" altLang="en-US" sz="2800" dirty="0" smtClean="0">
              <a:solidFill>
                <a:srgbClr val="C00000"/>
              </a:solidFill>
              <a:sym typeface="Symbol" panose="05050102010706020507" pitchFamily="18" charset="2"/>
            </a:endParaRPr>
          </a:p>
          <a:p>
            <a:pPr marL="800100" lvl="1" indent="-342900">
              <a:buFont typeface="Calibri" panose="020F0502020204030204" pitchFamily="34" charset="0"/>
              <a:buAutoNum type="arabicPeriod"/>
            </a:pPr>
            <a:r>
              <a:rPr lang="en-US" altLang="en-US" sz="2800" dirty="0" smtClean="0">
                <a:solidFill>
                  <a:srgbClr val="00B050"/>
                </a:solidFill>
                <a:sym typeface="Symbol" panose="05050102010706020507" pitchFamily="18" charset="2"/>
              </a:rPr>
              <a:t>If A is the start symbol, then put $ in Follow (A)</a:t>
            </a:r>
          </a:p>
          <a:p>
            <a:pPr marL="800100" lvl="1" indent="-342900">
              <a:buFont typeface="Calibri" panose="020F0502020204030204" pitchFamily="34" charset="0"/>
              <a:buAutoNum type="arabicPeriod"/>
            </a:pPr>
            <a:r>
              <a:rPr lang="en-US" altLang="en-US" sz="2800" dirty="0" smtClean="0">
                <a:solidFill>
                  <a:srgbClr val="3399FF"/>
                </a:solidFill>
                <a:sym typeface="Symbol" panose="05050102010706020507" pitchFamily="18" charset="2"/>
              </a:rPr>
              <a:t>If v is </a:t>
            </a:r>
            <a:r>
              <a:rPr lang="en-US" altLang="en-US" sz="2800" dirty="0" smtClean="0">
                <a:solidFill>
                  <a:srgbClr val="C00000"/>
                </a:solidFill>
                <a:sym typeface="Symbol" panose="05050102010706020507" pitchFamily="18" charset="2"/>
              </a:rPr>
              <a:t>nonterminal</a:t>
            </a:r>
            <a:r>
              <a:rPr lang="en-US" altLang="en-US" sz="2800" dirty="0" smtClean="0">
                <a:solidFill>
                  <a:srgbClr val="3399FF"/>
                </a:solidFill>
                <a:sym typeface="Symbol" panose="05050102010706020507" pitchFamily="18" charset="2"/>
              </a:rPr>
              <a:t>, then everything in FIRST(v) </a:t>
            </a:r>
            <a:r>
              <a:rPr lang="en-US" altLang="en-US" sz="2800" dirty="0" smtClean="0">
                <a:sym typeface="Symbol" panose="05050102010706020507" pitchFamily="18" charset="2"/>
              </a:rPr>
              <a:t>except for  </a:t>
            </a:r>
            <a:r>
              <a:rPr lang="en-US" altLang="en-US" sz="2800" dirty="0" smtClean="0">
                <a:solidFill>
                  <a:srgbClr val="3399FF"/>
                </a:solidFill>
                <a:sym typeface="Symbol" panose="05050102010706020507" pitchFamily="18" charset="2"/>
              </a:rPr>
              <a:t>is in Follow(A)</a:t>
            </a:r>
          </a:p>
          <a:p>
            <a:pPr marL="800100" lvl="1" indent="-342900">
              <a:buFont typeface="Calibri" panose="020F0502020204030204" pitchFamily="34" charset="0"/>
              <a:buAutoNum type="arabicPeriod"/>
            </a:pPr>
            <a:r>
              <a:rPr lang="en-US" altLang="en-US" sz="2800" dirty="0" smtClean="0">
                <a:solidFill>
                  <a:srgbClr val="CC66FF"/>
                </a:solidFill>
                <a:sym typeface="Symbol" panose="05050102010706020507" pitchFamily="18" charset="2"/>
              </a:rPr>
              <a:t>If v derives  (i.e., v* ), then Follow(A) = Follow(B)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7FC48A-A97A-465E-941E-13E0956BF564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7276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7FC48A-A97A-465E-941E-13E0956BF564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4986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2" eaLnBrk="1" hangingPunct="1"/>
            <a:r>
              <a:rPr lang="en-US" altLang="en-US" sz="2400" dirty="0" smtClean="0">
                <a:solidFill>
                  <a:srgbClr val="C00000"/>
                </a:solidFill>
                <a:sym typeface="Symbol" panose="05050102010706020507" pitchFamily="18" charset="2"/>
              </a:rPr>
              <a:t>Where  </a:t>
            </a:r>
          </a:p>
          <a:p>
            <a:pPr lvl="3"/>
            <a:r>
              <a:rPr lang="en-US" altLang="en-US" sz="2400" dirty="0" smtClean="0">
                <a:solidFill>
                  <a:srgbClr val="C00000"/>
                </a:solidFill>
                <a:sym typeface="Symbol" panose="05050102010706020507" pitchFamily="18" charset="2"/>
              </a:rPr>
              <a:t> = a set of terminal and non-terminal symbols on R.H.S</a:t>
            </a:r>
            <a:endParaRPr lang="en-US" altLang="en-US" sz="2400" dirty="0" smtClean="0">
              <a:solidFill>
                <a:srgbClr val="C00000"/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7FC48A-A97A-465E-941E-13E0956BF564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7135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691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 smtClean="0"/>
              <a:t>The grammar is LL(1) because a deterministic top-down PDA can</a:t>
            </a:r>
            <a:r>
              <a:rPr lang="en-US" altLang="en-US" baseline="0" dirty="0" smtClean="0"/>
              <a:t> be</a:t>
            </a:r>
            <a:r>
              <a:rPr lang="en-US" altLang="en-US" dirty="0" smtClean="0"/>
              <a:t> constructed using </a:t>
            </a:r>
            <a:r>
              <a:rPr lang="en-US" altLang="en-US" dirty="0" smtClean="0">
                <a:solidFill>
                  <a:srgbClr val="00B050"/>
                </a:solidFill>
              </a:rPr>
              <a:t>one lookahead symbol</a:t>
            </a:r>
          </a:p>
          <a:p>
            <a:endParaRPr lang="en-US" altLang="en-US" dirty="0" smtClean="0"/>
          </a:p>
        </p:txBody>
      </p:sp>
      <p:sp>
        <p:nvSpPr>
          <p:cNvPr id="16691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7738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47738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47738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47738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47738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9C7763F1-8FE6-4C29-A8E6-054E44C63600}" type="slidenum">
              <a:rPr lang="en-US" altLang="en-US">
                <a:latin typeface="Calibri" panose="020F0502020204030204" pitchFamily="34" charset="0"/>
              </a:rPr>
              <a:pPr eaLnBrk="1" hangingPunct="1"/>
              <a:t>59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67104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691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 smtClean="0"/>
              <a:t>The grammar is LL(1) because a deterministic top-down PDA can</a:t>
            </a:r>
            <a:r>
              <a:rPr lang="en-US" altLang="en-US" baseline="0" dirty="0" smtClean="0"/>
              <a:t> be</a:t>
            </a:r>
            <a:r>
              <a:rPr lang="en-US" altLang="en-US" dirty="0" smtClean="0"/>
              <a:t> constructed using </a:t>
            </a:r>
            <a:r>
              <a:rPr lang="en-US" altLang="en-US" dirty="0" smtClean="0">
                <a:solidFill>
                  <a:srgbClr val="00B050"/>
                </a:solidFill>
              </a:rPr>
              <a:t>one lookahead symbol</a:t>
            </a:r>
          </a:p>
          <a:p>
            <a:endParaRPr lang="en-US" altLang="en-US" dirty="0" smtClean="0"/>
          </a:p>
        </p:txBody>
      </p:sp>
      <p:sp>
        <p:nvSpPr>
          <p:cNvPr id="16691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7738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47738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47738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47738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47738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9C7763F1-8FE6-4C29-A8E6-054E44C63600}" type="slidenum">
              <a:rPr lang="en-US" altLang="en-US">
                <a:latin typeface="Calibri" panose="020F0502020204030204" pitchFamily="34" charset="0"/>
              </a:rPr>
              <a:pPr eaLnBrk="1" hangingPunct="1"/>
              <a:t>60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24508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691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 smtClean="0"/>
              <a:t>The grammar is LL(1) because a deterministic top-down PDA can</a:t>
            </a:r>
            <a:r>
              <a:rPr lang="en-US" altLang="en-US" baseline="0" dirty="0" smtClean="0"/>
              <a:t> be</a:t>
            </a:r>
            <a:r>
              <a:rPr lang="en-US" altLang="en-US" dirty="0" smtClean="0"/>
              <a:t> constructed using </a:t>
            </a:r>
            <a:r>
              <a:rPr lang="en-US" altLang="en-US" dirty="0" smtClean="0">
                <a:solidFill>
                  <a:srgbClr val="00B050"/>
                </a:solidFill>
              </a:rPr>
              <a:t>one lookahead symbol</a:t>
            </a:r>
          </a:p>
          <a:p>
            <a:endParaRPr lang="en-US" altLang="en-US" dirty="0" smtClean="0"/>
          </a:p>
        </p:txBody>
      </p:sp>
      <p:sp>
        <p:nvSpPr>
          <p:cNvPr id="16691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7738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47738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47738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47738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47738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9C7763F1-8FE6-4C29-A8E6-054E44C63600}" type="slidenum">
              <a:rPr lang="en-US" altLang="en-US">
                <a:latin typeface="Calibri" panose="020F0502020204030204" pitchFamily="34" charset="0"/>
              </a:rPr>
              <a:pPr eaLnBrk="1" hangingPunct="1"/>
              <a:t>61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76754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7FC48A-A97A-465E-941E-13E0956BF564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6517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44000" cy="5257800"/>
          </a:xfrm>
          <a:prstGeom prst="rect">
            <a:avLst/>
          </a:prstGeom>
          <a:solidFill>
            <a:srgbClr val="009A4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91353" y="2160494"/>
            <a:ext cx="7597588" cy="1662206"/>
          </a:xfrm>
        </p:spPr>
        <p:txBody>
          <a:bodyPr anchor="b">
            <a:normAutofit/>
          </a:bodyPr>
          <a:lstStyle>
            <a:lvl1pPr algn="l">
              <a:defRPr sz="4400" baseline="0">
                <a:solidFill>
                  <a:schemeClr val="bg1"/>
                </a:solidFill>
                <a:latin typeface="Helvetica" pitchFamily="34" charset="0"/>
              </a:defRPr>
            </a:lvl1pPr>
          </a:lstStyle>
          <a:p>
            <a:r>
              <a:rPr lang="en-US" dirty="0" smtClean="0"/>
              <a:t>UND POWERPOINT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91352" y="4014114"/>
            <a:ext cx="5876365" cy="450310"/>
          </a:xfrm>
        </p:spPr>
        <p:txBody>
          <a:bodyPr/>
          <a:lstStyle>
            <a:lvl1pPr marL="0" indent="0" algn="l">
              <a:buNone/>
              <a:defRPr sz="2400" baseline="0">
                <a:solidFill>
                  <a:schemeClr val="bg1"/>
                </a:solidFill>
                <a:latin typeface="Helvetica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Subtitle for </a:t>
            </a:r>
            <a:r>
              <a:rPr lang="en-US" dirty="0" err="1" smtClean="0"/>
              <a:t>powerpoint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084" y="5565077"/>
            <a:ext cx="5931832" cy="1042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9301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1947A-B0F1-4856-8620-313D6908E2D5}" type="datetimeFigureOut">
              <a:rPr lang="en-US" smtClean="0"/>
              <a:t>10/30/2017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79780-AD28-42C9-8C39-35D3210842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7948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1947A-B0F1-4856-8620-313D6908E2D5}" type="datetimeFigureOut">
              <a:rPr lang="en-US" smtClean="0"/>
              <a:t>10/30/2017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79780-AD28-42C9-8C39-35D3210842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8094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>
  <p:cSld name="Title,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0938" y="214313"/>
            <a:ext cx="7793037" cy="146208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82688" y="2017713"/>
            <a:ext cx="38100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45088" y="2017713"/>
            <a:ext cx="38100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Csci465</a:t>
            </a:r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778A83F-B7E7-4134-BDB6-1A76C1CEF72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85389099"/>
      </p:ext>
    </p:extLst>
  </p:cSld>
  <p:clrMapOvr>
    <a:masterClrMapping/>
  </p:clrMapOvr>
  <p:transition>
    <p:pull dir="r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0938" y="214313"/>
            <a:ext cx="7793037" cy="146208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1182688" y="2017713"/>
            <a:ext cx="7772400" cy="4114800"/>
          </a:xfrm>
        </p:spPr>
        <p:txBody>
          <a:bodyPr/>
          <a:lstStyle/>
          <a:p>
            <a:pPr lvl="0"/>
            <a:endParaRPr lang="en-US" noProof="0" smtClean="0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Csci465</a:t>
            </a:r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C5750B0-1EB3-4972-B439-FB9EB912871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62536001"/>
      </p:ext>
    </p:extLst>
  </p:cSld>
  <p:clrMapOvr>
    <a:masterClrMapping/>
  </p:clrMapOvr>
  <p:transition>
    <p:pull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1"/>
            <a:ext cx="9144000" cy="1757082"/>
          </a:xfrm>
          <a:prstGeom prst="rect">
            <a:avLst/>
          </a:prstGeom>
          <a:solidFill>
            <a:srgbClr val="009A4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Helvetica" pitchFamily="34" charset="0"/>
              </a:defRPr>
            </a:lvl1pPr>
          </a:lstStyle>
          <a:p>
            <a:r>
              <a:rPr lang="en-US" dirty="0" smtClean="0"/>
              <a:t>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956454"/>
            <a:ext cx="7886700" cy="4222657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1060" y="6304586"/>
            <a:ext cx="2424290" cy="425916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8650" y="6331916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279780-AD28-42C9-8C39-35D3210842B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95259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1947A-B0F1-4856-8620-313D6908E2D5}" type="datetimeFigureOut">
              <a:rPr lang="en-US" smtClean="0"/>
              <a:t>10/30/2017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79780-AD28-42C9-8C39-35D3210842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2041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1947A-B0F1-4856-8620-313D6908E2D5}" type="datetimeFigureOut">
              <a:rPr lang="en-US" smtClean="0"/>
              <a:t>10/30/2017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79780-AD28-42C9-8C39-35D3210842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3058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1947A-B0F1-4856-8620-313D6908E2D5}" type="datetimeFigureOut">
              <a:rPr lang="en-US" smtClean="0"/>
              <a:t>10/30/2017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79780-AD28-42C9-8C39-35D3210842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0345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1947A-B0F1-4856-8620-313D6908E2D5}" type="datetimeFigureOut">
              <a:rPr lang="en-US" smtClean="0"/>
              <a:t>10/30/2017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79780-AD28-42C9-8C39-35D3210842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8987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1947A-B0F1-4856-8620-313D6908E2D5}" type="datetimeFigureOut">
              <a:rPr lang="en-US" smtClean="0"/>
              <a:t>10/30/2017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79780-AD28-42C9-8C39-35D3210842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3479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1947A-B0F1-4856-8620-313D6908E2D5}" type="datetimeFigureOut">
              <a:rPr lang="en-US" smtClean="0"/>
              <a:t>10/30/2017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79780-AD28-42C9-8C39-35D3210842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4296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1947A-B0F1-4856-8620-313D6908E2D5}" type="datetimeFigureOut">
              <a:rPr lang="en-US" smtClean="0"/>
              <a:t>10/30/2017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79780-AD28-42C9-8C39-35D3210842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4408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91947A-B0F1-4856-8620-313D6908E2D5}" type="datetimeFigureOut">
              <a:rPr lang="en-US" smtClean="0"/>
              <a:t>10/30/2017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279780-AD28-42C9-8C39-35D3210842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218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wmf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w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7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6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6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6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6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w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wmf"/><Relationship Id="rId1" Type="http://schemas.openxmlformats.org/officeDocument/2006/relationships/slideLayout" Target="../slideLayouts/slideLayout6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wmf"/><Relationship Id="rId1" Type="http://schemas.openxmlformats.org/officeDocument/2006/relationships/slideLayout" Target="../slideLayouts/slideLayout6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wmf"/><Relationship Id="rId1" Type="http://schemas.openxmlformats.org/officeDocument/2006/relationships/slideLayout" Target="../slideLayouts/slideLayout6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wmf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wmf"/><Relationship Id="rId1" Type="http://schemas.openxmlformats.org/officeDocument/2006/relationships/slideLayout" Target="../slideLayouts/slideLayout6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wmf"/><Relationship Id="rId1" Type="http://schemas.openxmlformats.org/officeDocument/2006/relationships/slideLayout" Target="../slideLayouts/slideLayout6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wmf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91352" y="4011827"/>
            <a:ext cx="5876365" cy="1252151"/>
          </a:xfrm>
        </p:spPr>
        <p:txBody>
          <a:bodyPr>
            <a:normAutofit fontScale="85000" lnSpcReduction="20000"/>
          </a:bodyPr>
          <a:lstStyle/>
          <a:p>
            <a:pPr eaLnBrk="1" fontAlgn="auto" hangingPunct="1">
              <a:spcBef>
                <a:spcPts val="580"/>
              </a:spcBef>
              <a:spcAft>
                <a:spcPts val="0"/>
              </a:spcAft>
              <a:buFont typeface="Wingdings 2"/>
              <a:buNone/>
              <a:defRPr/>
            </a:pPr>
            <a:endParaRPr lang="en-US" dirty="0"/>
          </a:p>
          <a:p>
            <a:pPr eaLnBrk="1" fontAlgn="auto" hangingPunct="1">
              <a:spcBef>
                <a:spcPts val="580"/>
              </a:spcBef>
              <a:spcAft>
                <a:spcPts val="0"/>
              </a:spcAft>
              <a:buFont typeface="Wingdings 2"/>
              <a:buNone/>
              <a:defRPr/>
            </a:pPr>
            <a:r>
              <a:rPr lang="en-US" dirty="0" smtClean="0"/>
              <a:t>UND School of Engineering and Mines</a:t>
            </a:r>
          </a:p>
          <a:p>
            <a:pPr eaLnBrk="1" fontAlgn="auto" hangingPunct="1">
              <a:spcBef>
                <a:spcPts val="580"/>
              </a:spcBef>
              <a:spcAft>
                <a:spcPts val="0"/>
              </a:spcAft>
              <a:buFont typeface="Wingdings 2"/>
              <a:buNone/>
              <a:defRPr/>
            </a:pPr>
            <a:r>
              <a:rPr lang="en-US" dirty="0" smtClean="0"/>
              <a:t>Department of Computer Science</a:t>
            </a:r>
          </a:p>
          <a:p>
            <a:pPr eaLnBrk="1" fontAlgn="auto" hangingPunct="1">
              <a:spcBef>
                <a:spcPts val="580"/>
              </a:spcBef>
              <a:spcAft>
                <a:spcPts val="0"/>
              </a:spcAft>
              <a:buFont typeface="Wingdings 2"/>
              <a:buNone/>
              <a:defRPr/>
            </a:pPr>
            <a:r>
              <a:rPr lang="en-US" dirty="0" smtClean="0"/>
              <a:t>Dr. Hassan Reza</a:t>
            </a:r>
          </a:p>
        </p:txBody>
      </p:sp>
      <p:sp>
        <p:nvSpPr>
          <p:cNvPr id="6" name="Rectangle 16"/>
          <p:cNvSpPr>
            <a:spLocks noGrp="1" noChangeArrowheads="1"/>
          </p:cNvSpPr>
          <p:nvPr>
            <p:ph type="sldNum" sz="quarter" idx="4294967295"/>
          </p:nvPr>
        </p:nvSpPr>
        <p:spPr>
          <a:xfrm>
            <a:off x="146050" y="6210300"/>
            <a:ext cx="457200" cy="457200"/>
          </a:xfrm>
          <a:prstGeom prst="ellipse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9F4E2E06-605B-4A85-963E-7490A5BA43F0}" type="slidenum">
              <a:rPr lang="en-US" altLang="en-US">
                <a:solidFill>
                  <a:srgbClr val="FFFFFF"/>
                </a:solidFill>
                <a:latin typeface="Franklin Gothic Book" panose="020B0503020102020204" pitchFamily="34" charset="0"/>
              </a:rPr>
              <a:pPr/>
              <a:t>1</a:t>
            </a:fld>
            <a:endParaRPr lang="en-US" altLang="en-US">
              <a:solidFill>
                <a:srgbClr val="FFFFFF"/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717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798084"/>
            <a:ext cx="8229600" cy="1615602"/>
          </a:xfrm>
        </p:spPr>
        <p:txBody>
          <a:bodyPr>
            <a:normAutofit/>
          </a:bodyPr>
          <a:lstStyle/>
          <a:p>
            <a:pPr eaLnBrk="1" hangingPunct="1"/>
            <a:r>
              <a:rPr altLang="en-US" dirty="0" smtClean="0"/>
              <a:t>Csci465:  Principals of Translations</a:t>
            </a:r>
            <a:r>
              <a:rPr lang="en-US" altLang="en-US" dirty="0" smtClean="0"/>
              <a:t/>
            </a:r>
            <a:br>
              <a:rPr lang="en-US" altLang="en-US" dirty="0" smtClean="0"/>
            </a:br>
            <a:endParaRPr altLang="en-US" sz="2200" dirty="0" smtClean="0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247932" y="2439429"/>
            <a:ext cx="5876365" cy="12521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1"/>
                </a:solidFill>
                <a:latin typeface="Helvetica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580"/>
              </a:spcBef>
              <a:buFont typeface="Wingdings 2"/>
              <a:buNone/>
              <a:defRPr/>
            </a:pPr>
            <a:endParaRPr lang="en-US" dirty="0" smtClean="0"/>
          </a:p>
          <a:p>
            <a:pPr>
              <a:spcBef>
                <a:spcPts val="580"/>
              </a:spcBef>
              <a:defRPr/>
            </a:pPr>
            <a:r>
              <a:rPr lang="en-US" altLang="en-US" dirty="0"/>
              <a:t>Chapter 4:  Syntax </a:t>
            </a:r>
            <a:r>
              <a:rPr lang="en-US" altLang="en-US" dirty="0" smtClean="0"/>
              <a:t>Analysis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8569408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Role of parser</a:t>
            </a:r>
            <a:endParaRPr lang="en-US" dirty="0"/>
          </a:p>
        </p:txBody>
      </p:sp>
      <p:sp>
        <p:nvSpPr>
          <p:cNvPr id="11267" name="Slide Number Placeholder 2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EBBAEE95-05C7-4B87-B6E2-4A6F73884B24}" type="slidenum">
              <a:rPr lang="en-US" altLang="en-US"/>
              <a:pPr eaLnBrk="1" hangingPunct="1"/>
              <a:t>10</a:t>
            </a:fld>
            <a:endParaRPr lang="en-US" altLang="en-US"/>
          </a:p>
        </p:txBody>
      </p:sp>
      <p:sp>
        <p:nvSpPr>
          <p:cNvPr id="4" name="Rectangle 3"/>
          <p:cNvSpPr/>
          <p:nvPr/>
        </p:nvSpPr>
        <p:spPr>
          <a:xfrm>
            <a:off x="1171575" y="3125788"/>
            <a:ext cx="957263" cy="6397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</a:rPr>
              <a:t>LA</a:t>
            </a:r>
          </a:p>
        </p:txBody>
      </p:sp>
      <p:sp>
        <p:nvSpPr>
          <p:cNvPr id="5" name="Rectangle 4"/>
          <p:cNvSpPr/>
          <p:nvPr/>
        </p:nvSpPr>
        <p:spPr>
          <a:xfrm>
            <a:off x="2870200" y="3162300"/>
            <a:ext cx="955675" cy="63976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Parser</a:t>
            </a:r>
          </a:p>
        </p:txBody>
      </p:sp>
      <p:sp>
        <p:nvSpPr>
          <p:cNvPr id="6" name="Rectangle 5"/>
          <p:cNvSpPr/>
          <p:nvPr/>
        </p:nvSpPr>
        <p:spPr>
          <a:xfrm>
            <a:off x="4516438" y="3170238"/>
            <a:ext cx="955675" cy="6397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</a:rPr>
              <a:t>Rest of FE</a:t>
            </a:r>
          </a:p>
        </p:txBody>
      </p:sp>
      <p:sp>
        <p:nvSpPr>
          <p:cNvPr id="7" name="Rectangle 6"/>
          <p:cNvSpPr/>
          <p:nvPr/>
        </p:nvSpPr>
        <p:spPr>
          <a:xfrm>
            <a:off x="3128963" y="4881563"/>
            <a:ext cx="955675" cy="6413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</a:rPr>
              <a:t>Sym. Table</a:t>
            </a:r>
          </a:p>
        </p:txBody>
      </p:sp>
      <p:cxnSp>
        <p:nvCxnSpPr>
          <p:cNvPr id="9" name="Straight Arrow Connector 8"/>
          <p:cNvCxnSpPr>
            <a:stCxn id="4" idx="3"/>
            <a:endCxn id="5" idx="1"/>
          </p:cNvCxnSpPr>
          <p:nvPr/>
        </p:nvCxnSpPr>
        <p:spPr>
          <a:xfrm>
            <a:off x="2128838" y="3444875"/>
            <a:ext cx="741362" cy="36513"/>
          </a:xfrm>
          <a:prstGeom prst="straightConnector1">
            <a:avLst/>
          </a:prstGeom>
          <a:ln w="3810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4" idx="2"/>
            <a:endCxn id="7" idx="1"/>
          </p:cNvCxnSpPr>
          <p:nvPr/>
        </p:nvCxnSpPr>
        <p:spPr>
          <a:xfrm>
            <a:off x="1649413" y="3765550"/>
            <a:ext cx="1479550" cy="1436688"/>
          </a:xfrm>
          <a:prstGeom prst="straightConnector1">
            <a:avLst/>
          </a:prstGeom>
          <a:ln w="3810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3431382" y="3802063"/>
            <a:ext cx="2381" cy="1093787"/>
          </a:xfrm>
          <a:prstGeom prst="straightConnector1">
            <a:avLst/>
          </a:prstGeom>
          <a:ln w="3810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6" idx="2"/>
            <a:endCxn id="7" idx="3"/>
          </p:cNvCxnSpPr>
          <p:nvPr/>
        </p:nvCxnSpPr>
        <p:spPr>
          <a:xfrm flipH="1">
            <a:off x="4084638" y="3810000"/>
            <a:ext cx="909637" cy="1392238"/>
          </a:xfrm>
          <a:prstGeom prst="straightConnector1">
            <a:avLst/>
          </a:prstGeom>
          <a:ln w="3810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5" idx="3"/>
            <a:endCxn id="6" idx="1"/>
          </p:cNvCxnSpPr>
          <p:nvPr/>
        </p:nvCxnSpPr>
        <p:spPr>
          <a:xfrm>
            <a:off x="3825875" y="3482975"/>
            <a:ext cx="690563" cy="7938"/>
          </a:xfrm>
          <a:prstGeom prst="straightConnector1">
            <a:avLst/>
          </a:prstGeom>
          <a:ln w="3810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endCxn id="4" idx="1"/>
          </p:cNvCxnSpPr>
          <p:nvPr/>
        </p:nvCxnSpPr>
        <p:spPr>
          <a:xfrm>
            <a:off x="465138" y="3441700"/>
            <a:ext cx="706437" cy="3175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5519738" y="3475038"/>
            <a:ext cx="873125" cy="7937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79" name="TextBox 21"/>
          <p:cNvSpPr txBox="1">
            <a:spLocks noChangeArrowheads="1"/>
          </p:cNvSpPr>
          <p:nvPr/>
        </p:nvSpPr>
        <p:spPr bwMode="auto">
          <a:xfrm>
            <a:off x="3775075" y="3119438"/>
            <a:ext cx="1619250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050" dirty="0"/>
              <a:t>Parse tree</a:t>
            </a:r>
          </a:p>
        </p:txBody>
      </p:sp>
      <p:sp>
        <p:nvSpPr>
          <p:cNvPr id="11280" name="TextBox 22"/>
          <p:cNvSpPr txBox="1">
            <a:spLocks noChangeArrowheads="1"/>
          </p:cNvSpPr>
          <p:nvPr/>
        </p:nvSpPr>
        <p:spPr bwMode="auto">
          <a:xfrm>
            <a:off x="5614988" y="3097213"/>
            <a:ext cx="112871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code</a:t>
            </a:r>
          </a:p>
        </p:txBody>
      </p:sp>
      <p:sp>
        <p:nvSpPr>
          <p:cNvPr id="11281" name="TextBox 23"/>
          <p:cNvSpPr txBox="1">
            <a:spLocks noChangeArrowheads="1"/>
          </p:cNvSpPr>
          <p:nvPr/>
        </p:nvSpPr>
        <p:spPr bwMode="auto">
          <a:xfrm>
            <a:off x="2007394" y="2953931"/>
            <a:ext cx="1655762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900" dirty="0"/>
              <a:t>Token/</a:t>
            </a:r>
            <a:r>
              <a:rPr lang="en-US" altLang="en-US" sz="900" dirty="0" err="1"/>
              <a:t>getchar</a:t>
            </a:r>
            <a:r>
              <a:rPr lang="en-US" altLang="en-US" sz="900" dirty="0"/>
              <a:t>()</a:t>
            </a:r>
          </a:p>
        </p:txBody>
      </p:sp>
      <p:sp>
        <p:nvSpPr>
          <p:cNvPr id="11282" name="TextBox 24"/>
          <p:cNvSpPr txBox="1">
            <a:spLocks noChangeArrowheads="1"/>
          </p:cNvSpPr>
          <p:nvPr/>
        </p:nvSpPr>
        <p:spPr bwMode="auto">
          <a:xfrm>
            <a:off x="-15875" y="2995612"/>
            <a:ext cx="14128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1400" dirty="0"/>
              <a:t>Source</a:t>
            </a:r>
          </a:p>
          <a:p>
            <a:pPr algn="ctr" eaLnBrk="1" hangingPunct="1"/>
            <a:r>
              <a:rPr lang="en-US" altLang="en-US" sz="1400" dirty="0"/>
              <a:t> </a:t>
            </a:r>
            <a:r>
              <a:rPr lang="en-US" altLang="en-US" sz="1400" dirty="0" err="1"/>
              <a:t>Pg</a:t>
            </a:r>
            <a:endParaRPr lang="en-US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106311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Footer Placeholder 4"/>
          <p:cNvSpPr>
            <a:spLocks noGrp="1"/>
          </p:cNvSpPr>
          <p:nvPr>
            <p:ph type="ftr" sz="quarter" idx="4294967295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mtClean="0"/>
              <a:t>Csci465</a:t>
            </a:r>
          </a:p>
        </p:txBody>
      </p:sp>
      <p:sp>
        <p:nvSpPr>
          <p:cNvPr id="92163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6745288" y="6491288"/>
            <a:ext cx="2133600" cy="366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756B80DA-732D-4512-8B19-ACB710D0F60F}" type="slidenum">
              <a:rPr lang="en-US" altLang="en-US"/>
              <a:pPr eaLnBrk="1" hangingPunct="1"/>
              <a:t>100</a:t>
            </a:fld>
            <a:endParaRPr lang="en-US" altLang="en-US"/>
          </a:p>
        </p:txBody>
      </p:sp>
      <p:sp>
        <p:nvSpPr>
          <p:cNvPr id="5734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/>
              <a:t>Example</a:t>
            </a:r>
          </a:p>
        </p:txBody>
      </p:sp>
      <p:sp>
        <p:nvSpPr>
          <p:cNvPr id="5734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68288" y="2054225"/>
            <a:ext cx="7772400" cy="4383088"/>
          </a:xfrm>
          <a:solidFill>
            <a:schemeClr val="bg1"/>
          </a:solidFill>
        </p:spPr>
        <p:txBody>
          <a:bodyPr/>
          <a:lstStyle/>
          <a:p>
            <a:pPr eaLnBrk="1" hangingPunct="1">
              <a:lnSpc>
                <a:spcPct val="90000"/>
              </a:lnSpc>
              <a:defRPr/>
            </a:pPr>
            <a:r>
              <a:rPr lang="en-US" sz="2800" dirty="0" smtClean="0"/>
              <a:t>Consider the following grammar 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sz="2400" dirty="0" err="1" smtClean="0"/>
              <a:t>S</a:t>
            </a:r>
            <a:r>
              <a:rPr lang="en-US" sz="2400" dirty="0" err="1" smtClean="0">
                <a:sym typeface="Symbol" pitchFamily="18" charset="2"/>
              </a:rPr>
              <a:t>aABe</a:t>
            </a:r>
            <a:endParaRPr lang="en-US" sz="2400" dirty="0" smtClean="0">
              <a:sym typeface="Symbol" pitchFamily="18" charset="2"/>
            </a:endParaRP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sz="2400" dirty="0" err="1" smtClean="0"/>
              <a:t>A</a:t>
            </a:r>
            <a:r>
              <a:rPr lang="en-US" sz="2400" dirty="0" err="1" smtClean="0">
                <a:sym typeface="Symbol" pitchFamily="18" charset="2"/>
              </a:rPr>
              <a:t>Abc|b</a:t>
            </a:r>
            <a:endParaRPr lang="en-US" sz="2400" dirty="0" smtClean="0">
              <a:sym typeface="Symbol" pitchFamily="18" charset="2"/>
            </a:endParaRP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sz="2400" dirty="0" err="1" smtClean="0"/>
              <a:t>B</a:t>
            </a:r>
            <a:r>
              <a:rPr lang="en-US" sz="2400" dirty="0" err="1" smtClean="0">
                <a:sym typeface="Symbol" pitchFamily="18" charset="2"/>
              </a:rPr>
              <a:t>d</a:t>
            </a:r>
            <a:endParaRPr lang="en-US" sz="2400" dirty="0" smtClean="0">
              <a:sym typeface="Symbol" pitchFamily="18" charset="2"/>
            </a:endParaRP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sz="2400" dirty="0" smtClean="0">
                <a:sym typeface="Symbol" pitchFamily="18" charset="2"/>
              </a:rPr>
              <a:t>Input</a:t>
            </a:r>
            <a:r>
              <a:rPr lang="en-US" sz="2400" b="1" dirty="0" smtClean="0">
                <a:sym typeface="Symbol" pitchFamily="18" charset="2"/>
              </a:rPr>
              <a:t>: </a:t>
            </a:r>
            <a:r>
              <a:rPr lang="en-US" sz="2400" b="1" dirty="0" err="1" smtClean="0">
                <a:sym typeface="Symbol" pitchFamily="18" charset="2"/>
              </a:rPr>
              <a:t>abbcde</a:t>
            </a:r>
            <a:endParaRPr lang="en-US" sz="2400" b="1" dirty="0" smtClean="0">
              <a:sym typeface="Symbol" pitchFamily="18" charset="2"/>
            </a:endParaRP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sz="2400" b="1" dirty="0" err="1" smtClean="0">
                <a:sym typeface="Symbol" pitchFamily="18" charset="2"/>
              </a:rPr>
              <a:t>abbcde</a:t>
            </a:r>
            <a:r>
              <a:rPr lang="en-US" sz="2400" dirty="0" smtClean="0">
                <a:sym typeface="Symbol" pitchFamily="18" charset="2"/>
              </a:rPr>
              <a:t> can be reduced to S (i.e., goal symbol)</a:t>
            </a:r>
          </a:p>
          <a:p>
            <a:pPr lvl="2" eaLnBrk="1" hangingPunct="1">
              <a:lnSpc>
                <a:spcPct val="90000"/>
              </a:lnSpc>
              <a:defRPr/>
            </a:pPr>
            <a:r>
              <a:rPr lang="en-US" sz="2200" b="1" dirty="0" err="1" smtClean="0">
                <a:sym typeface="Symbol" pitchFamily="18" charset="2"/>
              </a:rPr>
              <a:t>a</a:t>
            </a:r>
            <a:r>
              <a:rPr lang="en-US" sz="2200" b="1" u="sng" dirty="0" err="1" smtClean="0">
                <a:sym typeface="Symbol" pitchFamily="18" charset="2"/>
              </a:rPr>
              <a:t>b</a:t>
            </a:r>
            <a:r>
              <a:rPr lang="en-US" sz="2200" b="1" dirty="0" err="1" smtClean="0">
                <a:sym typeface="Symbol" pitchFamily="18" charset="2"/>
              </a:rPr>
              <a:t>bcde</a:t>
            </a:r>
            <a:r>
              <a:rPr lang="en-US" sz="2200" b="1" dirty="0" smtClean="0">
                <a:solidFill>
                  <a:srgbClr val="33CC33"/>
                </a:solidFill>
                <a:sym typeface="Symbol" pitchFamily="18" charset="2"/>
              </a:rPr>
              <a:t> </a:t>
            </a:r>
            <a:r>
              <a:rPr lang="en-US" sz="2200" b="1" dirty="0" smtClean="0">
                <a:solidFill>
                  <a:srgbClr val="33CC33"/>
                </a:solidFill>
                <a:sym typeface="Symbol"/>
              </a:rPr>
              <a:t></a:t>
            </a:r>
            <a:r>
              <a:rPr lang="en-US" sz="2200" b="1" dirty="0" err="1" smtClean="0">
                <a:sym typeface="Symbol" pitchFamily="18" charset="2"/>
              </a:rPr>
              <a:t>aAbcde</a:t>
            </a:r>
            <a:r>
              <a:rPr lang="en-US" sz="2200" b="1" dirty="0" err="1" smtClean="0">
                <a:solidFill>
                  <a:srgbClr val="92D050"/>
                </a:solidFill>
                <a:sym typeface="Symbol"/>
              </a:rPr>
              <a:t></a:t>
            </a:r>
            <a:r>
              <a:rPr lang="en-US" sz="2200" b="1" dirty="0" err="1" smtClean="0">
                <a:sym typeface="Symbol" pitchFamily="18" charset="2"/>
              </a:rPr>
              <a:t>aAde</a:t>
            </a:r>
            <a:r>
              <a:rPr lang="en-US" sz="2200" b="1" dirty="0" err="1" smtClean="0">
                <a:solidFill>
                  <a:srgbClr val="92D050"/>
                </a:solidFill>
                <a:sym typeface="Symbol"/>
              </a:rPr>
              <a:t></a:t>
            </a:r>
            <a:r>
              <a:rPr lang="en-US" sz="2200" b="1" dirty="0" err="1" smtClean="0">
                <a:sym typeface="Symbol" pitchFamily="18" charset="2"/>
              </a:rPr>
              <a:t>aABe</a:t>
            </a:r>
            <a:r>
              <a:rPr lang="en-US" sz="2200" b="1" dirty="0" err="1" smtClean="0">
                <a:solidFill>
                  <a:srgbClr val="92D050"/>
                </a:solidFill>
                <a:sym typeface="Symbol"/>
              </a:rPr>
              <a:t></a:t>
            </a:r>
            <a:r>
              <a:rPr lang="en-US" sz="2200" b="1" dirty="0" err="1" smtClean="0">
                <a:sym typeface="Symbol" pitchFamily="18" charset="2"/>
              </a:rPr>
              <a:t>S</a:t>
            </a:r>
            <a:endParaRPr lang="en-US" sz="2200" b="1" dirty="0" smtClean="0">
              <a:sym typeface="Symbol" pitchFamily="18" charset="2"/>
            </a:endParaRPr>
          </a:p>
          <a:p>
            <a:pPr lvl="1" eaLnBrk="1" hangingPunct="1">
              <a:lnSpc>
                <a:spcPct val="90000"/>
              </a:lnSpc>
              <a:defRPr/>
            </a:pPr>
            <a:endParaRPr lang="en-US" sz="2400" dirty="0" smtClean="0">
              <a:sym typeface="Symbol" pitchFamily="18" charset="2"/>
            </a:endParaRPr>
          </a:p>
          <a:p>
            <a:pPr lvl="2" eaLnBrk="1" hangingPunct="1">
              <a:lnSpc>
                <a:spcPct val="90000"/>
              </a:lnSpc>
              <a:defRPr/>
            </a:pPr>
            <a:endParaRPr lang="en-US" sz="2200" dirty="0" smtClean="0">
              <a:solidFill>
                <a:srgbClr val="FF0000"/>
              </a:solidFill>
              <a:sym typeface="Symbol" pitchFamily="18" charset="2"/>
            </a:endParaRPr>
          </a:p>
          <a:p>
            <a:pPr lvl="1" eaLnBrk="1" hangingPunct="1">
              <a:lnSpc>
                <a:spcPct val="90000"/>
              </a:lnSpc>
              <a:defRPr/>
            </a:pPr>
            <a:endParaRPr lang="en-US" sz="2400" dirty="0" smtClean="0"/>
          </a:p>
          <a:p>
            <a:pPr lvl="1" eaLnBrk="1" hangingPunct="1">
              <a:lnSpc>
                <a:spcPct val="90000"/>
              </a:lnSpc>
              <a:defRPr/>
            </a:pP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388272244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Footer Placeholder 4"/>
          <p:cNvSpPr>
            <a:spLocks noGrp="1"/>
          </p:cNvSpPr>
          <p:nvPr>
            <p:ph type="ftr" sz="quarter" idx="4294967295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mtClean="0"/>
              <a:t>Csci465</a:t>
            </a:r>
          </a:p>
        </p:txBody>
      </p:sp>
      <p:sp>
        <p:nvSpPr>
          <p:cNvPr id="98307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6745288" y="6491288"/>
            <a:ext cx="2133600" cy="366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19447A88-6768-445C-B7EB-1850F1CBFD53}" type="slidenum">
              <a:rPr lang="en-US" altLang="en-US"/>
              <a:pPr eaLnBrk="1" hangingPunct="1"/>
              <a:t>101</a:t>
            </a:fld>
            <a:endParaRPr lang="en-US" altLang="en-US"/>
          </a:p>
        </p:txBody>
      </p:sp>
      <p:sp>
        <p:nvSpPr>
          <p:cNvPr id="5837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65126"/>
            <a:ext cx="8515350" cy="1325563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/>
              <a:t>Reverses Rightmost Derivation (</a:t>
            </a:r>
            <a:r>
              <a:rPr lang="en-US" dirty="0" err="1" smtClean="0"/>
              <a:t>rm</a:t>
            </a:r>
            <a:r>
              <a:rPr lang="en-US" dirty="0" smtClean="0"/>
              <a:t>) </a:t>
            </a:r>
          </a:p>
        </p:txBody>
      </p:sp>
      <p:sp>
        <p:nvSpPr>
          <p:cNvPr id="9830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Using Rightmost derivation starting from S</a:t>
            </a:r>
          </a:p>
          <a:p>
            <a:pPr lvl="1" eaLnBrk="1" hangingPunct="1"/>
            <a:r>
              <a:rPr lang="en-US" altLang="en-US" smtClean="0"/>
              <a:t>S</a:t>
            </a:r>
            <a:r>
              <a:rPr lang="en-US" altLang="en-US" smtClean="0">
                <a:sym typeface="Symbol" panose="05050102010706020507" pitchFamily="18" charset="2"/>
              </a:rPr>
              <a:t></a:t>
            </a:r>
            <a:r>
              <a:rPr lang="en-US" altLang="en-US" baseline="-25000" smtClean="0">
                <a:solidFill>
                  <a:srgbClr val="FF0000"/>
                </a:solidFill>
                <a:sym typeface="Symbol" panose="05050102010706020507" pitchFamily="18" charset="2"/>
              </a:rPr>
              <a:t>rm</a:t>
            </a:r>
            <a:r>
              <a:rPr lang="en-US" altLang="en-US" smtClean="0">
                <a:sym typeface="Symbol" panose="05050102010706020507" pitchFamily="18" charset="2"/>
              </a:rPr>
              <a:t> aA</a:t>
            </a:r>
            <a:r>
              <a:rPr lang="en-US" altLang="en-US" smtClean="0">
                <a:solidFill>
                  <a:srgbClr val="FFC000"/>
                </a:solidFill>
                <a:sym typeface="Symbol" panose="05050102010706020507" pitchFamily="18" charset="2"/>
              </a:rPr>
              <a:t>B</a:t>
            </a:r>
            <a:r>
              <a:rPr lang="en-US" altLang="en-US" smtClean="0">
                <a:sym typeface="Symbol" panose="05050102010706020507" pitchFamily="18" charset="2"/>
              </a:rPr>
              <a:t>e</a:t>
            </a:r>
            <a:r>
              <a:rPr lang="en-US" altLang="en-US" baseline="-25000" smtClean="0">
                <a:solidFill>
                  <a:srgbClr val="FF0000"/>
                </a:solidFill>
                <a:sym typeface="Symbol" panose="05050102010706020507" pitchFamily="18" charset="2"/>
              </a:rPr>
              <a:t>rm</a:t>
            </a:r>
            <a:r>
              <a:rPr lang="en-US" altLang="en-US" smtClean="0">
                <a:sym typeface="Symbol" panose="05050102010706020507" pitchFamily="18" charset="2"/>
              </a:rPr>
              <a:t> aAde </a:t>
            </a:r>
            <a:r>
              <a:rPr lang="en-US" altLang="en-US" baseline="-25000" smtClean="0">
                <a:solidFill>
                  <a:srgbClr val="FF0000"/>
                </a:solidFill>
                <a:sym typeface="Symbol" panose="05050102010706020507" pitchFamily="18" charset="2"/>
              </a:rPr>
              <a:t>rm</a:t>
            </a:r>
            <a:r>
              <a:rPr lang="en-US" altLang="en-US" smtClean="0">
                <a:sym typeface="Symbol" panose="05050102010706020507" pitchFamily="18" charset="2"/>
              </a:rPr>
              <a:t> aAbcde</a:t>
            </a:r>
            <a:r>
              <a:rPr lang="en-US" altLang="en-US" baseline="-25000" smtClean="0">
                <a:solidFill>
                  <a:srgbClr val="FF0000"/>
                </a:solidFill>
                <a:sym typeface="Symbol" panose="05050102010706020507" pitchFamily="18" charset="2"/>
              </a:rPr>
              <a:t>rm</a:t>
            </a:r>
            <a:r>
              <a:rPr lang="en-US" altLang="en-US" smtClean="0">
                <a:sym typeface="Symbol" panose="05050102010706020507" pitchFamily="18" charset="2"/>
              </a:rPr>
              <a:t> abbcde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3749099"/>
            <a:ext cx="2200275" cy="16954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1">
              <a:lnSpc>
                <a:spcPct val="90000"/>
              </a:lnSpc>
              <a:defRPr/>
            </a:pPr>
            <a:r>
              <a:rPr lang="en-US" sz="2000" dirty="0" err="1">
                <a:solidFill>
                  <a:schemeClr val="tx1"/>
                </a:solidFill>
              </a:rPr>
              <a:t>S</a:t>
            </a:r>
            <a:r>
              <a:rPr lang="en-US" sz="2000" dirty="0" err="1">
                <a:solidFill>
                  <a:schemeClr val="tx1"/>
                </a:solidFill>
                <a:sym typeface="Symbol" pitchFamily="18" charset="2"/>
              </a:rPr>
              <a:t>aABe</a:t>
            </a:r>
            <a:endParaRPr lang="en-US" sz="2000" dirty="0">
              <a:solidFill>
                <a:schemeClr val="tx1"/>
              </a:solidFill>
              <a:sym typeface="Symbol" pitchFamily="18" charset="2"/>
            </a:endParaRPr>
          </a:p>
          <a:p>
            <a:pPr lvl="1">
              <a:lnSpc>
                <a:spcPct val="90000"/>
              </a:lnSpc>
              <a:defRPr/>
            </a:pPr>
            <a:r>
              <a:rPr lang="en-US" sz="2000" dirty="0" err="1">
                <a:solidFill>
                  <a:schemeClr val="tx1"/>
                </a:solidFill>
              </a:rPr>
              <a:t>A</a:t>
            </a:r>
            <a:r>
              <a:rPr lang="en-US" sz="2000" dirty="0" err="1">
                <a:solidFill>
                  <a:schemeClr val="tx1"/>
                </a:solidFill>
                <a:sym typeface="Symbol" pitchFamily="18" charset="2"/>
              </a:rPr>
              <a:t>Abc|b</a:t>
            </a:r>
            <a:endParaRPr lang="en-US" sz="2000" dirty="0">
              <a:solidFill>
                <a:schemeClr val="tx1"/>
              </a:solidFill>
              <a:sym typeface="Symbol" pitchFamily="18" charset="2"/>
            </a:endParaRPr>
          </a:p>
          <a:p>
            <a:pPr lvl="1">
              <a:lnSpc>
                <a:spcPct val="90000"/>
              </a:lnSpc>
              <a:defRPr/>
            </a:pPr>
            <a:r>
              <a:rPr lang="en-US" sz="2000" dirty="0" err="1">
                <a:solidFill>
                  <a:schemeClr val="tx1"/>
                </a:solidFill>
              </a:rPr>
              <a:t>B</a:t>
            </a:r>
            <a:r>
              <a:rPr lang="en-US" sz="2000" dirty="0" err="1">
                <a:solidFill>
                  <a:schemeClr val="tx1"/>
                </a:solidFill>
                <a:sym typeface="Symbol" pitchFamily="18" charset="2"/>
              </a:rPr>
              <a:t>d</a:t>
            </a:r>
            <a:endParaRPr lang="en-US" sz="2000" dirty="0">
              <a:solidFill>
                <a:schemeClr val="tx1"/>
              </a:solidFill>
              <a:sym typeface="Symbol" pitchFamily="18" charset="2"/>
            </a:endParaRPr>
          </a:p>
        </p:txBody>
      </p:sp>
      <p:cxnSp>
        <p:nvCxnSpPr>
          <p:cNvPr id="3" name="Straight Arrow Connector 2"/>
          <p:cNvCxnSpPr/>
          <p:nvPr/>
        </p:nvCxnSpPr>
        <p:spPr>
          <a:xfrm flipH="1">
            <a:off x="1347537" y="2990475"/>
            <a:ext cx="5715000" cy="2406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5947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Footer Placeholder 4"/>
          <p:cNvSpPr>
            <a:spLocks noGrp="1"/>
          </p:cNvSpPr>
          <p:nvPr>
            <p:ph type="ftr" sz="quarter" idx="4294967295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mtClean="0"/>
              <a:t>Csci465</a:t>
            </a:r>
          </a:p>
        </p:txBody>
      </p:sp>
      <p:sp>
        <p:nvSpPr>
          <p:cNvPr id="99331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6745288" y="6491288"/>
            <a:ext cx="2133600" cy="366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A1E6B43D-2C63-4425-8B58-425E736B5992}" type="slidenum">
              <a:rPr lang="en-US" altLang="en-US"/>
              <a:pPr eaLnBrk="1" hangingPunct="1"/>
              <a:t>102</a:t>
            </a:fld>
            <a:endParaRPr lang="en-US" altLang="en-US"/>
          </a:p>
        </p:txBody>
      </p:sp>
      <p:sp>
        <p:nvSpPr>
          <p:cNvPr id="59396" name="Rectangle 2"/>
          <p:cNvSpPr>
            <a:spLocks noGrp="1" noChangeArrowheads="1"/>
          </p:cNvSpPr>
          <p:nvPr>
            <p:ph type="title"/>
          </p:nvPr>
        </p:nvSpPr>
        <p:spPr>
          <a:xfrm>
            <a:off x="132347" y="365126"/>
            <a:ext cx="8383003" cy="1325563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/>
              <a:t>Handles</a:t>
            </a:r>
          </a:p>
        </p:txBody>
      </p:sp>
      <p:sp>
        <p:nvSpPr>
          <p:cNvPr id="9933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1856628"/>
            <a:ext cx="7886700" cy="4222657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Handle?</a:t>
            </a:r>
          </a:p>
          <a:p>
            <a:pPr lvl="1" eaLnBrk="1" hangingPunct="1"/>
            <a:r>
              <a:rPr lang="en-US" altLang="en-US" dirty="0" smtClean="0"/>
              <a:t>The opposite of derivation</a:t>
            </a:r>
          </a:p>
          <a:p>
            <a:pPr lvl="1" eaLnBrk="1" hangingPunct="1"/>
            <a:r>
              <a:rPr lang="en-US" altLang="en-US" dirty="0" smtClean="0"/>
              <a:t>A substring on the R.H.S that  can be replaced with the </a:t>
            </a:r>
            <a:r>
              <a:rPr lang="en-US" altLang="en-US" dirty="0" smtClean="0">
                <a:solidFill>
                  <a:srgbClr val="FF0000"/>
                </a:solidFill>
              </a:rPr>
              <a:t>non-terminal on the L.H.S </a:t>
            </a:r>
            <a:r>
              <a:rPr lang="en-US" altLang="en-US" dirty="0" smtClean="0"/>
              <a:t>in the reverse process of rightmost derivation</a:t>
            </a:r>
          </a:p>
          <a:p>
            <a:pPr eaLnBrk="1" hangingPunct="1"/>
            <a:r>
              <a:rPr lang="en-US" altLang="en-US" dirty="0" smtClean="0"/>
              <a:t>Example</a:t>
            </a:r>
          </a:p>
          <a:p>
            <a:pPr lvl="1" eaLnBrk="1" hangingPunct="1"/>
            <a:r>
              <a:rPr lang="en-US" altLang="en-US" sz="2000" dirty="0" err="1" smtClean="0"/>
              <a:t>a</a:t>
            </a:r>
            <a:r>
              <a:rPr lang="en-US" altLang="en-US" sz="2000" u="sng" dirty="0" err="1" smtClean="0">
                <a:solidFill>
                  <a:srgbClr val="FF0000"/>
                </a:solidFill>
              </a:rPr>
              <a:t>b</a:t>
            </a:r>
            <a:r>
              <a:rPr lang="en-US" altLang="en-US" sz="2000" dirty="0" err="1" smtClean="0"/>
              <a:t>bcde</a:t>
            </a:r>
            <a:endParaRPr lang="en-US" altLang="en-US" sz="2000" dirty="0" smtClean="0"/>
          </a:p>
          <a:p>
            <a:pPr lvl="1" eaLnBrk="1" hangingPunct="1"/>
            <a:r>
              <a:rPr lang="en-US" altLang="en-US" sz="2000" dirty="0" err="1" smtClean="0"/>
              <a:t>a</a:t>
            </a:r>
            <a:r>
              <a:rPr lang="en-US" altLang="en-US" sz="2000" dirty="0" err="1" smtClean="0">
                <a:solidFill>
                  <a:srgbClr val="00B050"/>
                </a:solidFill>
              </a:rPr>
              <a:t>A</a:t>
            </a:r>
            <a:r>
              <a:rPr lang="en-US" altLang="en-US" sz="2000" dirty="0" err="1" smtClean="0"/>
              <a:t>bcde</a:t>
            </a:r>
            <a:r>
              <a:rPr lang="en-US" altLang="en-US" sz="2000" dirty="0" smtClean="0"/>
              <a:t>; </a:t>
            </a:r>
            <a:r>
              <a:rPr lang="en-US" altLang="en-US" sz="2000" dirty="0" smtClean="0">
                <a:solidFill>
                  <a:srgbClr val="FF0000"/>
                </a:solidFill>
              </a:rPr>
              <a:t>b is the a handle </a:t>
            </a:r>
            <a:r>
              <a:rPr lang="en-US" altLang="en-US" sz="2000" dirty="0" smtClean="0"/>
              <a:t>at position 2	</a:t>
            </a:r>
          </a:p>
          <a:p>
            <a:pPr lvl="2" eaLnBrk="1" hangingPunct="1"/>
            <a:r>
              <a:rPr lang="en-US" altLang="en-US" sz="1600" dirty="0" err="1" smtClean="0"/>
              <a:t>S</a:t>
            </a:r>
            <a:r>
              <a:rPr lang="en-US" altLang="en-US" sz="1600" dirty="0" err="1" smtClean="0">
                <a:sym typeface="Symbol" panose="05050102010706020507" pitchFamily="18" charset="2"/>
              </a:rPr>
              <a:t></a:t>
            </a:r>
            <a:r>
              <a:rPr lang="en-US" altLang="en-US" sz="1600" baseline="-25000" dirty="0" err="1" smtClean="0">
                <a:sym typeface="Symbol" panose="05050102010706020507" pitchFamily="18" charset="2"/>
              </a:rPr>
              <a:t>rm</a:t>
            </a:r>
            <a:r>
              <a:rPr lang="en-US" altLang="en-US" sz="1600" dirty="0" smtClean="0">
                <a:sym typeface="Symbol" panose="05050102010706020507" pitchFamily="18" charset="2"/>
              </a:rPr>
              <a:t> </a:t>
            </a:r>
            <a:r>
              <a:rPr lang="en-US" altLang="en-US" sz="1600" dirty="0" err="1" smtClean="0">
                <a:solidFill>
                  <a:srgbClr val="FF0000"/>
                </a:solidFill>
                <a:sym typeface="Symbol" panose="05050102010706020507" pitchFamily="18" charset="2"/>
              </a:rPr>
              <a:t>aABe</a:t>
            </a:r>
            <a:r>
              <a:rPr lang="en-US" altLang="en-US" sz="1600" dirty="0" err="1" smtClean="0">
                <a:sym typeface="Symbol" panose="05050102010706020507" pitchFamily="18" charset="2"/>
              </a:rPr>
              <a:t></a:t>
            </a:r>
            <a:r>
              <a:rPr lang="en-US" altLang="en-US" sz="1600" baseline="-25000" dirty="0" err="1" smtClean="0">
                <a:sym typeface="Symbol" panose="05050102010706020507" pitchFamily="18" charset="2"/>
              </a:rPr>
              <a:t>rm</a:t>
            </a:r>
            <a:r>
              <a:rPr lang="en-US" altLang="en-US" sz="1600" dirty="0" smtClean="0">
                <a:sym typeface="Symbol" panose="05050102010706020507" pitchFamily="18" charset="2"/>
              </a:rPr>
              <a:t> </a:t>
            </a:r>
            <a:r>
              <a:rPr lang="en-US" altLang="en-US" sz="1600" dirty="0" err="1" smtClean="0">
                <a:sym typeface="Symbol" panose="05050102010706020507" pitchFamily="18" charset="2"/>
              </a:rPr>
              <a:t>aA</a:t>
            </a:r>
            <a:r>
              <a:rPr lang="en-US" altLang="en-US" sz="1600" dirty="0" err="1" smtClean="0">
                <a:solidFill>
                  <a:srgbClr val="FF0000"/>
                </a:solidFill>
                <a:sym typeface="Symbol" panose="05050102010706020507" pitchFamily="18" charset="2"/>
              </a:rPr>
              <a:t>d</a:t>
            </a:r>
            <a:r>
              <a:rPr lang="en-US" altLang="en-US" sz="1600" dirty="0" err="1" smtClean="0">
                <a:sym typeface="Symbol" panose="05050102010706020507" pitchFamily="18" charset="2"/>
              </a:rPr>
              <a:t>e</a:t>
            </a:r>
            <a:r>
              <a:rPr lang="en-US" altLang="en-US" sz="1600" dirty="0" smtClean="0">
                <a:sym typeface="Symbol" panose="05050102010706020507" pitchFamily="18" charset="2"/>
              </a:rPr>
              <a:t> </a:t>
            </a:r>
            <a:r>
              <a:rPr lang="en-US" altLang="en-US" sz="1600" baseline="-25000" dirty="0" err="1" smtClean="0">
                <a:sym typeface="Symbol" panose="05050102010706020507" pitchFamily="18" charset="2"/>
              </a:rPr>
              <a:t>rm</a:t>
            </a:r>
            <a:r>
              <a:rPr lang="en-US" altLang="en-US" sz="1600" dirty="0" smtClean="0">
                <a:sym typeface="Symbol" panose="05050102010706020507" pitchFamily="18" charset="2"/>
              </a:rPr>
              <a:t> </a:t>
            </a:r>
            <a:r>
              <a:rPr lang="en-US" altLang="en-US" sz="1600" dirty="0" err="1" smtClean="0">
                <a:sym typeface="Symbol" panose="05050102010706020507" pitchFamily="18" charset="2"/>
              </a:rPr>
              <a:t>a</a:t>
            </a:r>
            <a:r>
              <a:rPr lang="en-US" altLang="en-US" sz="1600" dirty="0" err="1" smtClean="0">
                <a:solidFill>
                  <a:srgbClr val="FF0000"/>
                </a:solidFill>
                <a:sym typeface="Symbol" panose="05050102010706020507" pitchFamily="18" charset="2"/>
              </a:rPr>
              <a:t>Abc</a:t>
            </a:r>
            <a:r>
              <a:rPr lang="en-US" altLang="en-US" sz="1600" dirty="0" err="1" smtClean="0">
                <a:sym typeface="Symbol" panose="05050102010706020507" pitchFamily="18" charset="2"/>
              </a:rPr>
              <a:t>de</a:t>
            </a:r>
            <a:r>
              <a:rPr lang="en-US" altLang="en-US" sz="1600" baseline="-25000" dirty="0" err="1" smtClean="0">
                <a:sym typeface="Symbol" panose="05050102010706020507" pitchFamily="18" charset="2"/>
              </a:rPr>
              <a:t>rm</a:t>
            </a:r>
            <a:r>
              <a:rPr lang="en-US" altLang="en-US" sz="1600" dirty="0" smtClean="0">
                <a:sym typeface="Symbol" panose="05050102010706020507" pitchFamily="18" charset="2"/>
              </a:rPr>
              <a:t> </a:t>
            </a:r>
            <a:r>
              <a:rPr lang="en-US" altLang="en-US" sz="1600" dirty="0" err="1" smtClean="0">
                <a:sym typeface="Symbol" panose="05050102010706020507" pitchFamily="18" charset="2"/>
              </a:rPr>
              <a:t>a</a:t>
            </a:r>
            <a:r>
              <a:rPr lang="en-US" altLang="en-US" sz="1600" dirty="0" err="1" smtClean="0">
                <a:solidFill>
                  <a:srgbClr val="FF0000"/>
                </a:solidFill>
                <a:sym typeface="Symbol" panose="05050102010706020507" pitchFamily="18" charset="2"/>
              </a:rPr>
              <a:t>b</a:t>
            </a:r>
            <a:r>
              <a:rPr lang="en-US" altLang="en-US" sz="1600" dirty="0" err="1" smtClean="0">
                <a:sym typeface="Symbol" panose="05050102010706020507" pitchFamily="18" charset="2"/>
              </a:rPr>
              <a:t>bcde</a:t>
            </a:r>
            <a:endParaRPr lang="en-US" altLang="en-US" sz="1600" dirty="0" smtClean="0">
              <a:sym typeface="Symbol" panose="05050102010706020507" pitchFamily="18" charset="2"/>
            </a:endParaRPr>
          </a:p>
          <a:p>
            <a:pPr lvl="1" eaLnBrk="1" hangingPunct="1"/>
            <a:endParaRPr lang="en-US" altLang="en-US" dirty="0" smtClean="0"/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1617664" y="5570621"/>
            <a:ext cx="3832641" cy="144"/>
          </a:xfrm>
          <a:prstGeom prst="straightConnector1">
            <a:avLst/>
          </a:prstGeom>
          <a:ln w="76200">
            <a:solidFill>
              <a:srgbClr val="6699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397837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Footer Placeholder 4"/>
          <p:cNvSpPr>
            <a:spLocks noGrp="1"/>
          </p:cNvSpPr>
          <p:nvPr>
            <p:ph type="ftr" sz="quarter" idx="4294967295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mtClean="0"/>
              <a:t>Csci465</a:t>
            </a:r>
          </a:p>
        </p:txBody>
      </p:sp>
      <p:sp>
        <p:nvSpPr>
          <p:cNvPr id="100355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6745288" y="6491288"/>
            <a:ext cx="2133600" cy="366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B34D5E04-E101-452E-A98D-661FE4DCB41F}" type="slidenum">
              <a:rPr lang="en-US" altLang="en-US"/>
              <a:pPr eaLnBrk="1" hangingPunct="1"/>
              <a:t>103</a:t>
            </a:fld>
            <a:endParaRPr lang="en-US" altLang="en-US"/>
          </a:p>
        </p:txBody>
      </p:sp>
      <p:sp>
        <p:nvSpPr>
          <p:cNvPr id="6042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/>
              <a:t>Example 4.23</a:t>
            </a:r>
          </a:p>
        </p:txBody>
      </p:sp>
      <p:sp>
        <p:nvSpPr>
          <p:cNvPr id="10035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Consider the following grammar</a:t>
            </a:r>
          </a:p>
          <a:p>
            <a:pPr lvl="1" eaLnBrk="1" hangingPunct="1"/>
            <a:r>
              <a:rPr lang="en-US" altLang="en-US" smtClean="0"/>
              <a:t>E</a:t>
            </a:r>
            <a:r>
              <a:rPr lang="en-US" altLang="en-US" smtClean="0">
                <a:sym typeface="Symbol" panose="05050102010706020507" pitchFamily="18" charset="2"/>
              </a:rPr>
              <a:t>E </a:t>
            </a:r>
            <a:r>
              <a:rPr lang="en-US" altLang="en-US" smtClean="0">
                <a:solidFill>
                  <a:srgbClr val="FF0000"/>
                </a:solidFill>
                <a:sym typeface="Symbol" panose="05050102010706020507" pitchFamily="18" charset="2"/>
              </a:rPr>
              <a:t>+</a:t>
            </a:r>
            <a:r>
              <a:rPr lang="en-US" altLang="en-US" smtClean="0">
                <a:sym typeface="Symbol" panose="05050102010706020507" pitchFamily="18" charset="2"/>
              </a:rPr>
              <a:t>E</a:t>
            </a:r>
          </a:p>
          <a:p>
            <a:pPr lvl="1" eaLnBrk="1" hangingPunct="1"/>
            <a:r>
              <a:rPr lang="en-US" altLang="en-US" smtClean="0"/>
              <a:t>E</a:t>
            </a:r>
            <a:r>
              <a:rPr lang="en-US" altLang="en-US" smtClean="0">
                <a:sym typeface="Symbol" panose="05050102010706020507" pitchFamily="18" charset="2"/>
              </a:rPr>
              <a:t>E </a:t>
            </a:r>
            <a:r>
              <a:rPr lang="en-US" altLang="en-US" smtClean="0">
                <a:solidFill>
                  <a:srgbClr val="FF0000"/>
                </a:solidFill>
                <a:sym typeface="Symbol" panose="05050102010706020507" pitchFamily="18" charset="2"/>
              </a:rPr>
              <a:t>*</a:t>
            </a:r>
            <a:r>
              <a:rPr lang="en-US" altLang="en-US" smtClean="0">
                <a:sym typeface="Symbol" panose="05050102010706020507" pitchFamily="18" charset="2"/>
              </a:rPr>
              <a:t> E</a:t>
            </a:r>
          </a:p>
          <a:p>
            <a:pPr lvl="1" eaLnBrk="1" hangingPunct="1"/>
            <a:r>
              <a:rPr lang="en-US" altLang="en-US" smtClean="0"/>
              <a:t>E</a:t>
            </a:r>
            <a:r>
              <a:rPr lang="en-US" altLang="en-US" smtClean="0">
                <a:sym typeface="Symbol" panose="05050102010706020507" pitchFamily="18" charset="2"/>
              </a:rPr>
              <a:t> </a:t>
            </a:r>
            <a:r>
              <a:rPr lang="en-US" altLang="en-US" smtClean="0">
                <a:solidFill>
                  <a:srgbClr val="FF0000"/>
                </a:solidFill>
                <a:sym typeface="Symbol" panose="05050102010706020507" pitchFamily="18" charset="2"/>
              </a:rPr>
              <a:t>(</a:t>
            </a:r>
            <a:r>
              <a:rPr lang="en-US" altLang="en-US" smtClean="0">
                <a:sym typeface="Symbol" panose="05050102010706020507" pitchFamily="18" charset="2"/>
              </a:rPr>
              <a:t>E</a:t>
            </a:r>
            <a:r>
              <a:rPr lang="en-US" altLang="en-US" smtClean="0">
                <a:solidFill>
                  <a:srgbClr val="FF0000"/>
                </a:solidFill>
                <a:sym typeface="Symbol" panose="05050102010706020507" pitchFamily="18" charset="2"/>
              </a:rPr>
              <a:t>)</a:t>
            </a:r>
          </a:p>
          <a:p>
            <a:pPr lvl="1" eaLnBrk="1" hangingPunct="1"/>
            <a:r>
              <a:rPr lang="en-US" altLang="en-US" smtClean="0"/>
              <a:t>E</a:t>
            </a:r>
            <a:r>
              <a:rPr lang="en-US" altLang="en-US" smtClean="0">
                <a:sym typeface="Symbol" panose="05050102010706020507" pitchFamily="18" charset="2"/>
              </a:rPr>
              <a:t></a:t>
            </a:r>
            <a:r>
              <a:rPr lang="en-US" altLang="en-US" smtClean="0">
                <a:solidFill>
                  <a:srgbClr val="FF0000"/>
                </a:solidFill>
                <a:sym typeface="Symbol" panose="05050102010706020507" pitchFamily="18" charset="2"/>
              </a:rPr>
              <a:t>id</a:t>
            </a:r>
          </a:p>
          <a:p>
            <a:pPr lvl="1" eaLnBrk="1" hangingPunct="1"/>
            <a:endParaRPr lang="en-US" altLang="en-US" smtClean="0">
              <a:sym typeface="Symbol" panose="05050102010706020507" pitchFamily="18" charset="2"/>
            </a:endParaRPr>
          </a:p>
          <a:p>
            <a:pPr lvl="1" eaLnBrk="1" hangingPunct="1"/>
            <a:endParaRPr lang="en-US" altLang="en-US" smtClean="0"/>
          </a:p>
          <a:p>
            <a:pPr lvl="1"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98652426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Footer Placeholder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mtClean="0"/>
              <a:t>Csci465</a:t>
            </a:r>
          </a:p>
        </p:txBody>
      </p:sp>
      <p:sp>
        <p:nvSpPr>
          <p:cNvPr id="101379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6EDEDE82-3965-4498-9DC3-79A3B6BD6E90}" type="slidenum">
              <a:rPr lang="en-US" altLang="en-US"/>
              <a:pPr eaLnBrk="1" hangingPunct="1"/>
              <a:t>104</a:t>
            </a:fld>
            <a:endParaRPr lang="en-US" altLang="en-US"/>
          </a:p>
        </p:txBody>
      </p:sp>
      <p:sp>
        <p:nvSpPr>
          <p:cNvPr id="61444" name="Rectangle 2"/>
          <p:cNvSpPr>
            <a:spLocks noGrp="1" noChangeArrowheads="1"/>
          </p:cNvSpPr>
          <p:nvPr>
            <p:ph type="title"/>
          </p:nvPr>
        </p:nvSpPr>
        <p:spPr>
          <a:xfrm>
            <a:off x="193675" y="276224"/>
            <a:ext cx="7793037" cy="1462087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/>
              <a:t>Handle Pruning </a:t>
            </a:r>
          </a:p>
        </p:txBody>
      </p:sp>
      <p:graphicFrame>
        <p:nvGraphicFramePr>
          <p:cNvPr id="106565" name="Group 69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16555826"/>
              </p:ext>
            </p:extLst>
          </p:nvPr>
        </p:nvGraphicFramePr>
        <p:xfrm>
          <a:off x="193675" y="1990725"/>
          <a:ext cx="8331201" cy="4113212"/>
        </p:xfrm>
        <a:graphic>
          <a:graphicData uri="http://schemas.openxmlformats.org/drawingml/2006/table">
            <a:tbl>
              <a:tblPr/>
              <a:tblGrid>
                <a:gridCol w="2777067"/>
                <a:gridCol w="2777067"/>
                <a:gridCol w="2777067"/>
              </a:tblGrid>
              <a:tr h="74029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Right-Sentential</a:t>
                      </a:r>
                    </a:p>
                  </a:txBody>
                  <a:tcPr marL="91445" marR="91445" marT="45722" marB="4572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Handle</a:t>
                      </a:r>
                    </a:p>
                  </a:txBody>
                  <a:tcPr marL="91445" marR="91445"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Reducing Production</a:t>
                      </a:r>
                    </a:p>
                  </a:txBody>
                  <a:tcPr marL="91445" marR="91445"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</a:tr>
              <a:tr h="518180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ahoma" pitchFamily="34" charset="0"/>
                        </a:rPr>
                        <a:t>id</a:t>
                      </a:r>
                      <a:r>
                        <a:rPr kumimoji="0" lang="en-US" sz="2800" b="0" i="0" u="none" strike="noStrike" cap="none" normalizeH="0" baseline="-2500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ahoma" pitchFamily="34" charset="0"/>
                        </a:rPr>
                        <a:t>1</a:t>
                      </a: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 + id</a:t>
                      </a:r>
                      <a:r>
                        <a:rPr kumimoji="0" lang="en-US" sz="2800" b="0" i="0" u="none" strike="noStrike" kern="1200" cap="none" normalizeH="0" baseline="-2500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ahoma" pitchFamily="34" charset="0"/>
                          <a:ea typeface="+mn-ea"/>
                          <a:cs typeface="+mn-cs"/>
                        </a:rPr>
                        <a:t>2</a:t>
                      </a: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 * id</a:t>
                      </a:r>
                      <a:r>
                        <a:rPr kumimoji="0" lang="en-US" sz="2800" b="0" i="0" u="none" strike="noStrike" kern="1200" cap="none" normalizeH="0" baseline="-2500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ahoma" pitchFamily="34" charset="0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1445" marR="91445" marT="45722" marB="4572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Tahoma" pitchFamily="34" charset="0"/>
                        </a:rPr>
                        <a:t>id</a:t>
                      </a:r>
                      <a:r>
                        <a:rPr kumimoji="0" lang="en-US" sz="2800" b="0" i="0" u="none" strike="noStrike" kern="1200" cap="none" normalizeH="0" baseline="-2500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ahoma" pitchFamily="34" charset="0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1445" marR="91445"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E</a:t>
                      </a: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sym typeface="Symbol" pitchFamily="18" charset="2"/>
                        </a:rPr>
                        <a:t>id</a:t>
                      </a: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L="91445" marR="91445"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</a:tr>
              <a:tr h="626166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ahoma" pitchFamily="34" charset="0"/>
                        </a:rPr>
                        <a:t>E</a:t>
                      </a: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+ id</a:t>
                      </a:r>
                      <a:r>
                        <a:rPr kumimoji="0" lang="en-US" sz="2800" b="0" i="0" u="none" strike="noStrike" kern="1200" cap="none" normalizeH="0" baseline="-2500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ahoma" pitchFamily="34" charset="0"/>
                          <a:ea typeface="+mn-ea"/>
                          <a:cs typeface="+mn-cs"/>
                        </a:rPr>
                        <a:t>2</a:t>
                      </a: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 * id</a:t>
                      </a:r>
                      <a:r>
                        <a:rPr kumimoji="0" lang="en-US" sz="2800" b="0" i="0" u="none" strike="noStrike" kern="1200" cap="none" normalizeH="0" baseline="-2500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ahoma" pitchFamily="34" charset="0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1445" marR="91445" marT="45722" marB="4572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Tahoma" pitchFamily="34" charset="0"/>
                        </a:rPr>
                        <a:t>id</a:t>
                      </a:r>
                      <a:r>
                        <a:rPr kumimoji="0" lang="en-US" sz="2800" b="0" i="0" u="none" strike="noStrike" kern="1200" cap="none" normalizeH="0" baseline="-2500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ahoma" pitchFamily="34" charset="0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1445" marR="91445"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E</a:t>
                      </a: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sym typeface="Symbol" pitchFamily="18" charset="2"/>
                        </a:rPr>
                        <a:t>id</a:t>
                      </a: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L="91445" marR="91445"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</a:tr>
              <a:tr h="592236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ahoma" pitchFamily="34" charset="0"/>
                        </a:rPr>
                        <a:t>E + E </a:t>
                      </a: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* id</a:t>
                      </a:r>
                      <a:r>
                        <a:rPr kumimoji="0" lang="en-US" sz="2800" b="0" i="0" u="none" strike="noStrike" kern="1200" cap="none" normalizeH="0" baseline="-2500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ahoma" pitchFamily="34" charset="0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1445" marR="91445" marT="45722" marB="4572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Tahoma" pitchFamily="34" charset="0"/>
                        </a:rPr>
                        <a:t>id</a:t>
                      </a:r>
                      <a:r>
                        <a:rPr kumimoji="0" lang="en-US" sz="2800" b="0" i="0" u="none" strike="noStrike" kern="1200" cap="none" normalizeH="0" baseline="-2500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ahoma" pitchFamily="34" charset="0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1445" marR="91445"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E</a:t>
                      </a: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sym typeface="Symbol" pitchFamily="18" charset="2"/>
                        </a:rPr>
                        <a:t>id</a:t>
                      </a: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L="91445" marR="91445"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</a:tr>
              <a:tr h="592236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ahoma" pitchFamily="34" charset="0"/>
                        </a:rPr>
                        <a:t>E + E </a:t>
                      </a: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* </a:t>
                      </a: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ahoma" pitchFamily="34" charset="0"/>
                        </a:rPr>
                        <a:t>E</a:t>
                      </a:r>
                    </a:p>
                  </a:txBody>
                  <a:tcPr marL="91445" marR="91445" marT="45722" marB="4572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Tahoma" pitchFamily="34" charset="0"/>
                        </a:rPr>
                        <a:t>E*E</a:t>
                      </a:r>
                    </a:p>
                  </a:txBody>
                  <a:tcPr marL="91445" marR="91445"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E</a:t>
                      </a: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sym typeface="Symbol" pitchFamily="18" charset="2"/>
                        </a:rPr>
                        <a:t>E*E</a:t>
                      </a: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L="91445" marR="91445"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</a:tr>
              <a:tr h="525918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ahoma" pitchFamily="34" charset="0"/>
                        </a:rPr>
                        <a:t>E + E</a:t>
                      </a:r>
                    </a:p>
                  </a:txBody>
                  <a:tcPr marL="91445" marR="91445" marT="45722" marB="4572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Tahoma" pitchFamily="34" charset="0"/>
                        </a:rPr>
                        <a:t>E+E</a:t>
                      </a:r>
                    </a:p>
                  </a:txBody>
                  <a:tcPr marL="91445" marR="91445"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E</a:t>
                      </a: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sym typeface="Symbol" pitchFamily="18" charset="2"/>
                        </a:rPr>
                        <a:t>E+E</a:t>
                      </a: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L="91445" marR="91445"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</a:tr>
              <a:tr h="518180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ahoma" pitchFamily="34" charset="0"/>
                        </a:rPr>
                        <a:t>E</a:t>
                      </a:r>
                    </a:p>
                  </a:txBody>
                  <a:tcPr marL="91445" marR="91445" marT="45722" marB="4572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-</a:t>
                      </a:r>
                    </a:p>
                  </a:txBody>
                  <a:tcPr marL="91445" marR="91445"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-</a:t>
                      </a:r>
                    </a:p>
                  </a:txBody>
                  <a:tcPr marL="91445" marR="91445"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7" name="Straight Arrow Connector 6"/>
          <p:cNvCxnSpPr/>
          <p:nvPr/>
        </p:nvCxnSpPr>
        <p:spPr>
          <a:xfrm>
            <a:off x="288324" y="2990336"/>
            <a:ext cx="1874623" cy="3178003"/>
          </a:xfrm>
          <a:prstGeom prst="straightConnector1">
            <a:avLst/>
          </a:prstGeom>
          <a:ln w="76200">
            <a:solidFill>
              <a:srgbClr val="6699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1562261"/>
      </p:ext>
    </p:extLst>
  </p:cSld>
  <p:clrMapOvr>
    <a:masterClrMapping/>
  </p:clrMapOvr>
  <p:transition>
    <p:pull dir="r"/>
  </p:transition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6745288" y="6491288"/>
            <a:ext cx="2133600" cy="366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F7F88FA8-A2FE-4699-A7E2-947F28974F9F}" type="slidenum">
              <a:rPr lang="en-US" altLang="en-US"/>
              <a:pPr eaLnBrk="1" hangingPunct="1"/>
              <a:t>105</a:t>
            </a:fld>
            <a:endParaRPr lang="en-US" altLang="en-US"/>
          </a:p>
        </p:txBody>
      </p:sp>
      <p:sp>
        <p:nvSpPr>
          <p:cNvPr id="563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477" y="300178"/>
            <a:ext cx="8229600" cy="1000125"/>
          </a:xfrm>
        </p:spPr>
        <p:txBody>
          <a:bodyPr>
            <a:noAutofit/>
          </a:bodyPr>
          <a:lstStyle/>
          <a:p>
            <a:pPr lvl="1" eaLnBrk="1" hangingPunct="1">
              <a:defRPr/>
            </a:pPr>
            <a:r>
              <a:rPr lang="en-US" sz="3200" dirty="0" smtClean="0">
                <a:solidFill>
                  <a:schemeClr val="bg1"/>
                </a:solidFill>
              </a:rPr>
              <a:t>Shift-Reduce Parsing(SRP)</a:t>
            </a:r>
            <a:br>
              <a:rPr lang="en-US" sz="3200" dirty="0" smtClean="0">
                <a:solidFill>
                  <a:schemeClr val="bg1"/>
                </a:solidFill>
              </a:rPr>
            </a:br>
            <a:endParaRPr lang="en-US" sz="3200" dirty="0" smtClean="0">
              <a:solidFill>
                <a:schemeClr val="bg1"/>
              </a:solidFill>
            </a:endParaRPr>
          </a:p>
        </p:txBody>
      </p:sp>
      <p:sp>
        <p:nvSpPr>
          <p:cNvPr id="911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76" y="1884264"/>
            <a:ext cx="9075523" cy="4973736"/>
          </a:xfrm>
        </p:spPr>
        <p:txBody>
          <a:bodyPr>
            <a:normAutofit/>
          </a:bodyPr>
          <a:lstStyle/>
          <a:p>
            <a:r>
              <a:rPr lang="en-US" altLang="en-US" dirty="0" smtClean="0"/>
              <a:t>Shift-Reduce Parsing(SRP)</a:t>
            </a:r>
          </a:p>
          <a:p>
            <a:pPr lvl="1"/>
            <a:r>
              <a:rPr lang="en-US" altLang="en-US" sz="2800" dirty="0" smtClean="0"/>
              <a:t>The Largest class of SRP known as </a:t>
            </a:r>
            <a:r>
              <a:rPr lang="en-US" altLang="en-US" sz="2800" dirty="0" smtClean="0">
                <a:solidFill>
                  <a:srgbClr val="FF0000"/>
                </a:solidFill>
              </a:rPr>
              <a:t>LR</a:t>
            </a:r>
          </a:p>
          <a:p>
            <a:pPr lvl="1"/>
            <a:r>
              <a:rPr lang="en-US" altLang="en-US" sz="2800" dirty="0" smtClean="0"/>
              <a:t>Builds a parse tree from leaves to the root</a:t>
            </a:r>
          </a:p>
          <a:p>
            <a:pPr lvl="1"/>
            <a:r>
              <a:rPr lang="en-US" altLang="en-US" sz="2800" dirty="0" smtClean="0"/>
              <a:t>the process consists of as a </a:t>
            </a:r>
            <a:r>
              <a:rPr lang="en-US" altLang="en-US" sz="2800" dirty="0" smtClean="0">
                <a:solidFill>
                  <a:srgbClr val="00B0F0"/>
                </a:solidFill>
              </a:rPr>
              <a:t>set of reduction steps </a:t>
            </a:r>
            <a:r>
              <a:rPr lang="en-US" altLang="en-US" sz="2800" dirty="0" smtClean="0"/>
              <a:t>which eventfully replaces  a string </a:t>
            </a:r>
            <a:r>
              <a:rPr lang="en-US" altLang="en-US" sz="2800" b="1" dirty="0" smtClean="0">
                <a:solidFill>
                  <a:srgbClr val="008000"/>
                </a:solidFill>
              </a:rPr>
              <a:t>w</a:t>
            </a:r>
            <a:r>
              <a:rPr lang="en-US" altLang="en-US" sz="2800" dirty="0" smtClean="0">
                <a:solidFill>
                  <a:srgbClr val="C00000"/>
                </a:solidFill>
              </a:rPr>
              <a:t> </a:t>
            </a:r>
            <a:r>
              <a:rPr lang="en-US" altLang="en-US" sz="2800" dirty="0" smtClean="0"/>
              <a:t> with the goal symbol </a:t>
            </a:r>
            <a:r>
              <a:rPr lang="en-US" altLang="en-US" sz="2800" b="1" dirty="0" smtClean="0">
                <a:solidFill>
                  <a:srgbClr val="FF0000"/>
                </a:solidFill>
              </a:rPr>
              <a:t>S</a:t>
            </a:r>
          </a:p>
          <a:p>
            <a:r>
              <a:rPr lang="en-US" altLang="en-US" sz="3200" dirty="0" smtClean="0"/>
              <a:t>Reduction step?  </a:t>
            </a:r>
          </a:p>
          <a:p>
            <a:pPr lvl="1"/>
            <a:r>
              <a:rPr lang="en-US" altLang="en-US" sz="3000" dirty="0" smtClean="0"/>
              <a:t>A step that replaces a </a:t>
            </a:r>
            <a:r>
              <a:rPr lang="en-US" altLang="en-US" sz="3000" b="1" dirty="0" smtClean="0">
                <a:solidFill>
                  <a:srgbClr val="C00000"/>
                </a:solidFill>
              </a:rPr>
              <a:t>specific substring </a:t>
            </a:r>
            <a:r>
              <a:rPr lang="en-US" altLang="en-US" sz="3000" dirty="0" smtClean="0"/>
              <a:t>on the R.H.S with L.H.S</a:t>
            </a:r>
          </a:p>
          <a:p>
            <a:pPr eaLnBrk="1" hangingPunct="1"/>
            <a:r>
              <a:rPr lang="en-US" altLang="en-US" dirty="0" smtClean="0"/>
              <a:t>Example</a:t>
            </a:r>
            <a:r>
              <a:rPr lang="en-US" altLang="en-US" dirty="0"/>
              <a:t> </a:t>
            </a:r>
            <a:r>
              <a:rPr lang="en-US" altLang="en-US" dirty="0" smtClean="0"/>
              <a:t>of Reduction process on  </a:t>
            </a:r>
            <a:r>
              <a:rPr lang="en-US" altLang="en-US" b="1" dirty="0" smtClean="0"/>
              <a:t>id * id</a:t>
            </a:r>
          </a:p>
          <a:p>
            <a:pPr lvl="1"/>
            <a:r>
              <a:rPr lang="en-US" altLang="en-US" b="1" dirty="0" smtClean="0"/>
              <a:t>id*id, F * id, T* id, T * F, E</a:t>
            </a:r>
          </a:p>
        </p:txBody>
      </p:sp>
    </p:spTree>
    <p:extLst>
      <p:ext uri="{BB962C8B-B14F-4D97-AF65-F5344CB8AC3E}">
        <p14:creationId xmlns:p14="http://schemas.microsoft.com/office/powerpoint/2010/main" val="90447172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handle (revisited)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Refers to  </a:t>
            </a:r>
            <a:r>
              <a:rPr lang="en-US" dirty="0"/>
              <a:t>the </a:t>
            </a:r>
            <a:r>
              <a:rPr lang="en-US" dirty="0">
                <a:solidFill>
                  <a:srgbClr val="00B050"/>
                </a:solidFill>
              </a:rPr>
              <a:t>sequence of symbols </a:t>
            </a:r>
            <a:r>
              <a:rPr lang="en-US" dirty="0"/>
              <a:t>that resulted from the </a:t>
            </a:r>
            <a:r>
              <a:rPr lang="en-US" dirty="0">
                <a:solidFill>
                  <a:srgbClr val="00B050"/>
                </a:solidFill>
              </a:rPr>
              <a:t>most recently expanded </a:t>
            </a:r>
            <a:r>
              <a:rPr lang="en-US" dirty="0"/>
              <a:t>nonterminal.</a:t>
            </a:r>
          </a:p>
        </p:txBody>
      </p:sp>
      <p:sp>
        <p:nvSpPr>
          <p:cNvPr id="4" name="Isosceles Triangle 3"/>
          <p:cNvSpPr/>
          <p:nvPr/>
        </p:nvSpPr>
        <p:spPr>
          <a:xfrm>
            <a:off x="3608173" y="3995351"/>
            <a:ext cx="428368" cy="906163"/>
          </a:xfrm>
          <a:prstGeom prst="triangl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 flipH="1">
            <a:off x="2825578" y="3492843"/>
            <a:ext cx="881449" cy="14086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3707027" y="3492843"/>
            <a:ext cx="1301578" cy="14086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2825578" y="4901514"/>
            <a:ext cx="67550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4110681" y="4901514"/>
            <a:ext cx="89792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3410466" y="3295135"/>
            <a:ext cx="626075" cy="1977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7" name="Straight Connector 16"/>
          <p:cNvCxnSpPr>
            <a:stCxn id="15" idx="2"/>
          </p:cNvCxnSpPr>
          <p:nvPr/>
        </p:nvCxnSpPr>
        <p:spPr>
          <a:xfrm>
            <a:off x="3723504" y="3492843"/>
            <a:ext cx="98853" cy="411892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2772034" y="4969571"/>
            <a:ext cx="626075" cy="1977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α</a:t>
            </a:r>
          </a:p>
        </p:txBody>
      </p:sp>
      <p:sp>
        <p:nvSpPr>
          <p:cNvPr id="19" name="Rectangle 18"/>
          <p:cNvSpPr/>
          <p:nvPr/>
        </p:nvSpPr>
        <p:spPr>
          <a:xfrm>
            <a:off x="3608173" y="4961334"/>
            <a:ext cx="626075" cy="1977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dirty="0" smtClean="0">
                <a:solidFill>
                  <a:srgbClr val="C00000"/>
                </a:solidFill>
              </a:rPr>
              <a:t>β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4357816" y="4936621"/>
            <a:ext cx="626075" cy="1977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ɯ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3492846" y="3782591"/>
            <a:ext cx="626075" cy="1977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0" y="5400094"/>
            <a:ext cx="5883442" cy="74140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 smtClean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A handle A</a:t>
            </a:r>
            <a:r>
              <a:rPr lang="en-US" dirty="0" smtClean="0">
                <a:solidFill>
                  <a:schemeClr val="tx1"/>
                </a:solidFill>
                <a:sym typeface="Wingdings" panose="05000000000000000000" pitchFamily="2" charset="2"/>
              </a:rPr>
              <a:t></a:t>
            </a:r>
            <a:r>
              <a:rPr lang="el-GR" dirty="0" smtClean="0">
                <a:solidFill>
                  <a:schemeClr val="tx1"/>
                </a:solidFill>
              </a:rPr>
              <a:t>β</a:t>
            </a:r>
            <a:r>
              <a:rPr lang="en-US" dirty="0" smtClean="0">
                <a:solidFill>
                  <a:schemeClr val="tx1"/>
                </a:solidFill>
              </a:rPr>
              <a:t> in the parse tree for </a:t>
            </a:r>
            <a:r>
              <a:rPr lang="el-GR" dirty="0" smtClean="0">
                <a:solidFill>
                  <a:schemeClr val="tx1"/>
                </a:solidFill>
              </a:rPr>
              <a:t>α</a:t>
            </a:r>
            <a:r>
              <a:rPr lang="el-GR" dirty="0" smtClean="0">
                <a:solidFill>
                  <a:srgbClr val="C00000"/>
                </a:solidFill>
              </a:rPr>
              <a:t>β</a:t>
            </a:r>
            <a:r>
              <a:rPr lang="en-US" dirty="0" smtClean="0">
                <a:solidFill>
                  <a:schemeClr val="tx1"/>
                </a:solidFill>
              </a:rPr>
              <a:t>ɯ </a:t>
            </a:r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 smtClean="0">
                <a:sym typeface="Wingdings" panose="05000000000000000000" pitchFamily="2" charset="2"/>
              </a:rPr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147038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SRP elements and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039" y="1896296"/>
            <a:ext cx="9032708" cy="462482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Utilizes the stack and input buffer</a:t>
            </a:r>
          </a:p>
          <a:p>
            <a:pPr lvl="1"/>
            <a:r>
              <a:rPr lang="en-US" sz="3600" dirty="0" smtClean="0"/>
              <a:t>Buffer holds the string to be parsed</a:t>
            </a:r>
          </a:p>
          <a:p>
            <a:pPr lvl="1"/>
            <a:r>
              <a:rPr lang="en-US" sz="3600" dirty="0" smtClean="0"/>
              <a:t>Stack always holds grammar symbols </a:t>
            </a:r>
          </a:p>
          <a:p>
            <a:pPr lvl="2"/>
            <a:r>
              <a:rPr lang="en-US" sz="3600" dirty="0" smtClean="0"/>
              <a:t>The </a:t>
            </a:r>
            <a:r>
              <a:rPr lang="en-US" sz="3600" dirty="0" smtClean="0">
                <a:solidFill>
                  <a:srgbClr val="0070C0"/>
                </a:solidFill>
              </a:rPr>
              <a:t>handle </a:t>
            </a:r>
            <a:r>
              <a:rPr lang="en-US" sz="3600" dirty="0" smtClean="0"/>
              <a:t>(i.e., substrings of terminals and/or nonterminal) always located on the </a:t>
            </a:r>
            <a:r>
              <a:rPr lang="en-US" sz="3600" dirty="0" smtClean="0">
                <a:solidFill>
                  <a:srgbClr val="C00000"/>
                </a:solidFill>
              </a:rPr>
              <a:t>TOP of STACK</a:t>
            </a:r>
          </a:p>
          <a:p>
            <a:pPr lvl="1"/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466852462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Footer Placeholder 4"/>
          <p:cNvSpPr>
            <a:spLocks noGrp="1"/>
          </p:cNvSpPr>
          <p:nvPr>
            <p:ph type="ftr" sz="quarter" idx="4294967295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mtClean="0"/>
              <a:t>Csci465</a:t>
            </a:r>
          </a:p>
        </p:txBody>
      </p:sp>
      <p:sp>
        <p:nvSpPr>
          <p:cNvPr id="103427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6745288" y="6491288"/>
            <a:ext cx="2133600" cy="366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42653E56-F8EA-44C9-A5B4-F547C724949C}" type="slidenum">
              <a:rPr lang="en-US" altLang="en-US"/>
              <a:pPr eaLnBrk="1" hangingPunct="1"/>
              <a:t>108</a:t>
            </a:fld>
            <a:endParaRPr lang="en-US" altLang="en-US"/>
          </a:p>
        </p:txBody>
      </p:sp>
      <p:sp>
        <p:nvSpPr>
          <p:cNvPr id="6349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65126"/>
            <a:ext cx="8515350" cy="1325563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/>
              <a:t>How SRP work?</a:t>
            </a:r>
          </a:p>
        </p:txBody>
      </p:sp>
      <p:sp>
        <p:nvSpPr>
          <p:cNvPr id="10342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1876926"/>
            <a:ext cx="8515350" cy="4302185"/>
          </a:xfrm>
        </p:spPr>
        <p:txBody>
          <a:bodyPr>
            <a:normAutofit lnSpcReduction="10000"/>
          </a:bodyPr>
          <a:lstStyle/>
          <a:p>
            <a:pPr eaLnBrk="1" hangingPunct="1"/>
            <a:r>
              <a:rPr lang="en-US" altLang="en-US" sz="3200" dirty="0" smtClean="0"/>
              <a:t>SRP works as follows</a:t>
            </a:r>
          </a:p>
          <a:p>
            <a:pPr lvl="1" eaLnBrk="1" hangingPunct="1"/>
            <a:r>
              <a:rPr lang="en-US" altLang="en-US" sz="3200" dirty="0" smtClean="0"/>
              <a:t>Shifts </a:t>
            </a:r>
            <a:r>
              <a:rPr lang="en-US" altLang="en-US" sz="3200" dirty="0" smtClean="0">
                <a:solidFill>
                  <a:srgbClr val="0070C0"/>
                </a:solidFill>
              </a:rPr>
              <a:t>input symbols* </a:t>
            </a:r>
            <a:r>
              <a:rPr lang="en-US" altLang="en-US" sz="3200" dirty="0" smtClean="0"/>
              <a:t>(i.e., zero or more) onto the stack until a </a:t>
            </a:r>
            <a:r>
              <a:rPr lang="en-US" altLang="en-US" sz="3200" dirty="0" smtClean="0">
                <a:solidFill>
                  <a:srgbClr val="00B050"/>
                </a:solidFill>
              </a:rPr>
              <a:t>handle </a:t>
            </a:r>
            <a:r>
              <a:rPr lang="el-GR" altLang="en-US" sz="3200" dirty="0" smtClean="0">
                <a:solidFill>
                  <a:srgbClr val="00B050"/>
                </a:solidFill>
                <a:cs typeface="Arial" panose="020B0604020202020204" pitchFamily="34" charset="0"/>
              </a:rPr>
              <a:t>β</a:t>
            </a:r>
            <a:r>
              <a:rPr lang="en-US" altLang="en-US" sz="3200" dirty="0" smtClean="0">
                <a:cs typeface="Arial" panose="020B0604020202020204" pitchFamily="34" charset="0"/>
              </a:rPr>
              <a:t> is found in stack</a:t>
            </a:r>
          </a:p>
          <a:p>
            <a:pPr lvl="1" eaLnBrk="1" hangingPunct="1"/>
            <a:r>
              <a:rPr lang="en-US" altLang="en-US" sz="3200" dirty="0" smtClean="0">
                <a:cs typeface="Arial" panose="020B0604020202020204" pitchFamily="34" charset="0"/>
              </a:rPr>
              <a:t>Reduces </a:t>
            </a:r>
            <a:r>
              <a:rPr lang="en-US" altLang="en-US" sz="3200" dirty="0" smtClean="0">
                <a:solidFill>
                  <a:srgbClr val="00B050"/>
                </a:solidFill>
                <a:cs typeface="Arial" panose="020B0604020202020204" pitchFamily="34" charset="0"/>
              </a:rPr>
              <a:t>handle </a:t>
            </a:r>
            <a:r>
              <a:rPr lang="el-GR" altLang="en-US" sz="3200" dirty="0" smtClean="0">
                <a:solidFill>
                  <a:srgbClr val="00B050"/>
                </a:solidFill>
                <a:cs typeface="Arial" panose="020B0604020202020204" pitchFamily="34" charset="0"/>
              </a:rPr>
              <a:t>β</a:t>
            </a:r>
            <a:r>
              <a:rPr lang="en-US" altLang="en-US" sz="3200" dirty="0" smtClean="0">
                <a:cs typeface="Arial" panose="020B0604020202020204" pitchFamily="34" charset="0"/>
              </a:rPr>
              <a:t> to the L.H.S using an appropriate production rule</a:t>
            </a:r>
          </a:p>
          <a:p>
            <a:pPr lvl="1" eaLnBrk="1" hangingPunct="1"/>
            <a:r>
              <a:rPr lang="en-US" altLang="en-US" sz="3200" dirty="0" smtClean="0">
                <a:cs typeface="Arial" panose="020B0604020202020204" pitchFamily="34" charset="0"/>
              </a:rPr>
              <a:t>Repeats the process until</a:t>
            </a:r>
          </a:p>
          <a:p>
            <a:pPr lvl="2" eaLnBrk="1" hangingPunct="1"/>
            <a:r>
              <a:rPr lang="en-US" altLang="en-US" sz="3200" dirty="0" smtClean="0">
                <a:cs typeface="Arial" panose="020B0604020202020204" pitchFamily="34" charset="0"/>
              </a:rPr>
              <a:t> </a:t>
            </a:r>
            <a:r>
              <a:rPr lang="en-US" altLang="en-US" sz="3200" dirty="0" smtClean="0">
                <a:solidFill>
                  <a:srgbClr val="FF0000"/>
                </a:solidFill>
                <a:cs typeface="Arial" panose="020B0604020202020204" pitchFamily="34" charset="0"/>
              </a:rPr>
              <a:t>Error is found (i.e., no match), </a:t>
            </a:r>
            <a:r>
              <a:rPr lang="en-US" altLang="en-US" sz="3200" dirty="0" smtClean="0">
                <a:cs typeface="Arial" panose="020B0604020202020204" pitchFamily="34" charset="0"/>
              </a:rPr>
              <a:t>or </a:t>
            </a:r>
          </a:p>
          <a:p>
            <a:pPr lvl="2" eaLnBrk="1" hangingPunct="1"/>
            <a:r>
              <a:rPr lang="en-US" altLang="en-US" sz="3200" dirty="0" smtClean="0">
                <a:solidFill>
                  <a:srgbClr val="00B050"/>
                </a:solidFill>
                <a:cs typeface="Arial" panose="020B0604020202020204" pitchFamily="34" charset="0"/>
              </a:rPr>
              <a:t>Goal Symbol(S) and end of  input  ($)are  found</a:t>
            </a:r>
            <a:endParaRPr lang="el-GR" altLang="en-US" sz="3200" dirty="0" smtClean="0">
              <a:solidFill>
                <a:srgbClr val="00B050"/>
              </a:solidFill>
              <a:cs typeface="Arial" panose="020B0604020202020204" pitchFamily="34" charset="0"/>
            </a:endParaRPr>
          </a:p>
          <a:p>
            <a:pPr lvl="1" eaLnBrk="1" hangingPunct="1"/>
            <a:endParaRPr lang="en-US" altLang="en-US" sz="3200" dirty="0" smtClean="0"/>
          </a:p>
          <a:p>
            <a:pPr lvl="1" eaLnBrk="1" hangingPunct="1"/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51560817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Footer Placeholder 4"/>
          <p:cNvSpPr>
            <a:spLocks noGrp="1"/>
          </p:cNvSpPr>
          <p:nvPr>
            <p:ph type="ftr" sz="quarter" idx="4294967295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mtClean="0"/>
              <a:t>Csci465</a:t>
            </a:r>
          </a:p>
        </p:txBody>
      </p:sp>
      <p:sp>
        <p:nvSpPr>
          <p:cNvPr id="102403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6745288" y="6491288"/>
            <a:ext cx="2133600" cy="366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D67EA116-5135-432A-8FB5-AB14D9BC5915}" type="slidenum">
              <a:rPr lang="en-US" altLang="en-US"/>
              <a:pPr eaLnBrk="1" hangingPunct="1"/>
              <a:t>109</a:t>
            </a:fld>
            <a:endParaRPr lang="en-US" altLang="en-US"/>
          </a:p>
        </p:txBody>
      </p:sp>
      <p:sp>
        <p:nvSpPr>
          <p:cNvPr id="62468" name="Rectangle 2"/>
          <p:cNvSpPr>
            <a:spLocks noGrp="1" noChangeArrowheads="1"/>
          </p:cNvSpPr>
          <p:nvPr>
            <p:ph type="title"/>
          </p:nvPr>
        </p:nvSpPr>
        <p:spPr>
          <a:xfrm>
            <a:off x="180474" y="365126"/>
            <a:ext cx="8334876" cy="1325563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/>
              <a:t>Stack Implementation of SRP</a:t>
            </a:r>
          </a:p>
        </p:txBody>
      </p:sp>
      <p:sp>
        <p:nvSpPr>
          <p:cNvPr id="10240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80473" y="1856628"/>
            <a:ext cx="8602579" cy="4222657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2000" dirty="0" smtClean="0"/>
              <a:t>Two issues need to be addressed with </a:t>
            </a:r>
            <a:r>
              <a:rPr lang="en-US" altLang="en-US" sz="2000" u="sng" dirty="0" smtClean="0">
                <a:solidFill>
                  <a:srgbClr val="00B0F0"/>
                </a:solidFill>
              </a:rPr>
              <a:t>handles</a:t>
            </a:r>
          </a:p>
          <a:p>
            <a:pPr lvl="1" eaLnBrk="1" hangingPunct="1"/>
            <a:r>
              <a:rPr lang="en-US" altLang="en-US" sz="2000" dirty="0" smtClean="0"/>
              <a:t>How to identify substring?</a:t>
            </a:r>
          </a:p>
          <a:p>
            <a:pPr lvl="1" eaLnBrk="1" hangingPunct="1"/>
            <a:r>
              <a:rPr lang="en-US" altLang="en-US" sz="2000" dirty="0" smtClean="0"/>
              <a:t>How to select the right production rule? </a:t>
            </a:r>
          </a:p>
          <a:p>
            <a:pPr eaLnBrk="1" hangingPunct="1"/>
            <a:r>
              <a:rPr lang="en-US" altLang="en-US" sz="2000" dirty="0" smtClean="0"/>
              <a:t>Lets assume Initial state </a:t>
            </a:r>
          </a:p>
          <a:p>
            <a:pPr lvl="1" eaLnBrk="1" hangingPunct="1"/>
            <a:r>
              <a:rPr lang="en-US" altLang="en-US" sz="2000" dirty="0" smtClean="0"/>
              <a:t>Stack: </a:t>
            </a:r>
            <a:r>
              <a:rPr lang="en-US" altLang="en-US" sz="2000" dirty="0" smtClean="0">
                <a:solidFill>
                  <a:srgbClr val="FF0000"/>
                </a:solidFill>
              </a:rPr>
              <a:t>$</a:t>
            </a:r>
          </a:p>
          <a:p>
            <a:pPr lvl="1" eaLnBrk="1" hangingPunct="1"/>
            <a:r>
              <a:rPr lang="en-US" altLang="en-US" sz="2000" dirty="0" smtClean="0"/>
              <a:t>Input: </a:t>
            </a:r>
            <a:r>
              <a:rPr lang="en-US" altLang="en-US" sz="2000" i="1" dirty="0" smtClean="0">
                <a:solidFill>
                  <a:srgbClr val="3399FF"/>
                </a:solidFill>
              </a:rPr>
              <a:t>w</a:t>
            </a:r>
            <a:r>
              <a:rPr lang="en-US" altLang="en-US" sz="2000" dirty="0" smtClean="0">
                <a:solidFill>
                  <a:srgbClr val="FF0000"/>
                </a:solidFill>
              </a:rPr>
              <a:t>$</a:t>
            </a:r>
          </a:p>
          <a:p>
            <a:pPr lvl="2" eaLnBrk="1" hangingPunct="1"/>
            <a:r>
              <a:rPr lang="en-US" altLang="en-US" sz="2000" i="1" dirty="0" smtClean="0">
                <a:solidFill>
                  <a:srgbClr val="002060"/>
                </a:solidFill>
              </a:rPr>
              <a:t>Where </a:t>
            </a:r>
          </a:p>
          <a:p>
            <a:pPr lvl="3" eaLnBrk="1" hangingPunct="1"/>
            <a:r>
              <a:rPr lang="en-US" altLang="en-US" i="1" dirty="0" smtClean="0">
                <a:solidFill>
                  <a:srgbClr val="3399FF"/>
                </a:solidFill>
              </a:rPr>
              <a:t>w</a:t>
            </a:r>
            <a:r>
              <a:rPr lang="en-US" altLang="en-US" sz="1600" i="1" dirty="0" smtClean="0">
                <a:solidFill>
                  <a:srgbClr val="002060"/>
                </a:solidFill>
              </a:rPr>
              <a:t> is a string of input</a:t>
            </a:r>
          </a:p>
          <a:p>
            <a:pPr lvl="3" eaLnBrk="1" hangingPunct="1"/>
            <a:r>
              <a:rPr lang="en-US" altLang="en-US" sz="1600" b="1" i="1" dirty="0" smtClean="0">
                <a:solidFill>
                  <a:srgbClr val="FF0000"/>
                </a:solidFill>
              </a:rPr>
              <a:t>$</a:t>
            </a:r>
            <a:r>
              <a:rPr lang="en-US" altLang="en-US" sz="1600" i="1" dirty="0" smtClean="0">
                <a:solidFill>
                  <a:srgbClr val="002060"/>
                </a:solidFill>
              </a:rPr>
              <a:t> is end of stack/input marker</a:t>
            </a:r>
          </a:p>
          <a:p>
            <a:pPr eaLnBrk="1" hangingPunct="1"/>
            <a:r>
              <a:rPr lang="en-US" altLang="en-US" sz="2000" i="1" dirty="0" smtClean="0"/>
              <a:t>Final state</a:t>
            </a:r>
          </a:p>
          <a:p>
            <a:pPr lvl="1" eaLnBrk="1" hangingPunct="1"/>
            <a:r>
              <a:rPr lang="en-US" altLang="en-US" sz="2000" dirty="0" smtClean="0"/>
              <a:t>Stack: </a:t>
            </a:r>
            <a:r>
              <a:rPr lang="en-US" altLang="en-US" sz="2000" dirty="0" smtClean="0">
                <a:solidFill>
                  <a:srgbClr val="FF0000"/>
                </a:solidFill>
              </a:rPr>
              <a:t>$ </a:t>
            </a:r>
            <a:r>
              <a:rPr lang="en-US" altLang="en-US" sz="2000" b="1" dirty="0" smtClean="0">
                <a:solidFill>
                  <a:srgbClr val="00B050"/>
                </a:solidFill>
              </a:rPr>
              <a:t>S (goal symbol)</a:t>
            </a:r>
          </a:p>
          <a:p>
            <a:pPr lvl="1" eaLnBrk="1" hangingPunct="1"/>
            <a:r>
              <a:rPr lang="en-US" altLang="en-US" sz="2000" dirty="0" smtClean="0"/>
              <a:t>Input: </a:t>
            </a:r>
            <a:r>
              <a:rPr lang="en-US" altLang="en-US" sz="2000" dirty="0" smtClean="0">
                <a:solidFill>
                  <a:srgbClr val="FF0000"/>
                </a:solidFill>
              </a:rPr>
              <a:t>$</a:t>
            </a:r>
          </a:p>
          <a:p>
            <a:pPr lvl="1" eaLnBrk="1" hangingPunct="1"/>
            <a:endParaRPr lang="en-US" altLang="en-US" sz="1800" i="1" dirty="0" smtClean="0">
              <a:solidFill>
                <a:srgbClr val="002060"/>
              </a:solidFill>
            </a:endParaRPr>
          </a:p>
          <a:p>
            <a:pPr lvl="2" eaLnBrk="1" hangingPunct="1"/>
            <a:endParaRPr lang="en-US" altLang="en-US" sz="1400" i="1" dirty="0" smtClean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678108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Types of Parser</a:t>
            </a:r>
            <a:endParaRPr lang="en-US" dirty="0"/>
          </a:p>
        </p:txBody>
      </p:sp>
      <p:sp>
        <p:nvSpPr>
          <p:cNvPr id="12291" name="Content Placeholder 2"/>
          <p:cNvSpPr>
            <a:spLocks noGrp="1"/>
          </p:cNvSpPr>
          <p:nvPr>
            <p:ph idx="1"/>
          </p:nvPr>
        </p:nvSpPr>
        <p:spPr>
          <a:xfrm>
            <a:off x="116271" y="1901275"/>
            <a:ext cx="7886700" cy="4222657"/>
          </a:xfrm>
        </p:spPr>
        <p:txBody>
          <a:bodyPr/>
          <a:lstStyle/>
          <a:p>
            <a:r>
              <a:rPr lang="en-US" altLang="en-US" dirty="0" smtClean="0"/>
              <a:t>Universal Parsing methods</a:t>
            </a:r>
          </a:p>
          <a:p>
            <a:pPr lvl="1"/>
            <a:r>
              <a:rPr lang="en-US" altLang="en-US" dirty="0" err="1" smtClean="0"/>
              <a:t>Cocke-Younger_Kasami</a:t>
            </a:r>
            <a:r>
              <a:rPr lang="en-US" altLang="en-US" dirty="0" smtClean="0"/>
              <a:t> Algorithm</a:t>
            </a:r>
          </a:p>
          <a:p>
            <a:pPr lvl="2"/>
            <a:r>
              <a:rPr lang="en-US" altLang="en-US" dirty="0" smtClean="0"/>
              <a:t>Parse any grammar</a:t>
            </a:r>
          </a:p>
          <a:p>
            <a:pPr lvl="2"/>
            <a:r>
              <a:rPr lang="en-US" altLang="en-US" dirty="0" smtClean="0"/>
              <a:t>Not very efficient to use production compilers</a:t>
            </a:r>
          </a:p>
          <a:p>
            <a:r>
              <a:rPr lang="en-US" altLang="en-US" dirty="0" smtClean="0"/>
              <a:t>Top-down</a:t>
            </a:r>
          </a:p>
          <a:p>
            <a:pPr lvl="1"/>
            <a:r>
              <a:rPr lang="en-US" altLang="en-US" dirty="0" smtClean="0"/>
              <a:t>LL parsers (hand-written)</a:t>
            </a:r>
          </a:p>
          <a:p>
            <a:r>
              <a:rPr lang="en-US" altLang="en-US" dirty="0" smtClean="0"/>
              <a:t>Bottom-up</a:t>
            </a:r>
          </a:p>
          <a:p>
            <a:pPr lvl="1"/>
            <a:r>
              <a:rPr lang="en-US" altLang="en-US" dirty="0" smtClean="0"/>
              <a:t>LR parsers (automated)</a:t>
            </a:r>
          </a:p>
        </p:txBody>
      </p:sp>
      <p:sp>
        <p:nvSpPr>
          <p:cNvPr id="12292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745288" y="6491288"/>
            <a:ext cx="2133600" cy="366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D9B7DC89-4114-46BE-A8B2-332E357D3B40}" type="slidenum">
              <a:rPr lang="en-US" altLang="en-US"/>
              <a:pPr eaLnBrk="1" hangingPunct="1"/>
              <a:t>11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62952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Footer Placeholder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mtClean="0"/>
              <a:t>Csci465</a:t>
            </a:r>
          </a:p>
        </p:txBody>
      </p:sp>
      <p:sp>
        <p:nvSpPr>
          <p:cNvPr id="1044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CA8D1AB2-3E9A-429F-BC8C-8F1889D0B386}" type="slidenum">
              <a:rPr lang="en-US" altLang="en-US"/>
              <a:pPr eaLnBrk="1" hangingPunct="1"/>
              <a:t>110</a:t>
            </a:fld>
            <a:endParaRPr lang="en-US" altLang="en-US"/>
          </a:p>
        </p:txBody>
      </p:sp>
      <p:sp>
        <p:nvSpPr>
          <p:cNvPr id="6451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93676"/>
            <a:ext cx="7793037" cy="1462087"/>
          </a:xfrm>
        </p:spPr>
        <p:txBody>
          <a:bodyPr/>
          <a:lstStyle/>
          <a:p>
            <a:pPr eaLnBrk="1" hangingPunct="1">
              <a:defRPr/>
            </a:pPr>
            <a:r>
              <a:rPr lang="en-US" sz="3300" dirty="0" smtClean="0"/>
              <a:t/>
            </a:r>
            <a:br>
              <a:rPr lang="en-US" sz="3300" dirty="0" smtClean="0"/>
            </a:br>
            <a:r>
              <a:rPr lang="en-US" sz="3300" dirty="0" smtClean="0">
                <a:solidFill>
                  <a:srgbClr val="0070C0"/>
                </a:solidFill>
              </a:rPr>
              <a:t>(</a:t>
            </a:r>
            <a:r>
              <a:rPr lang="en-US" sz="3300" dirty="0">
                <a:solidFill>
                  <a:srgbClr val="0070C0"/>
                </a:solidFill>
              </a:rPr>
              <a:t>E</a:t>
            </a:r>
            <a:r>
              <a:rPr lang="en-US" sz="3300" dirty="0" smtClean="0">
                <a:solidFill>
                  <a:srgbClr val="0070C0"/>
                </a:solidFill>
              </a:rPr>
              <a:t>xample of SRP for id1+id2*id3)</a:t>
            </a:r>
          </a:p>
        </p:txBody>
      </p:sp>
      <p:graphicFrame>
        <p:nvGraphicFramePr>
          <p:cNvPr id="111718" name="Group 10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33484992"/>
              </p:ext>
            </p:extLst>
          </p:nvPr>
        </p:nvGraphicFramePr>
        <p:xfrm>
          <a:off x="0" y="1655763"/>
          <a:ext cx="9010650" cy="5121276"/>
        </p:xfrm>
        <a:graphic>
          <a:graphicData uri="http://schemas.openxmlformats.org/drawingml/2006/table">
            <a:tbl>
              <a:tblPr/>
              <a:tblGrid>
                <a:gridCol w="3003550"/>
                <a:gridCol w="3003550"/>
                <a:gridCol w="3003550"/>
              </a:tblGrid>
              <a:tr h="42677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stack</a:t>
                      </a: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Input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Action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  <a:tr h="426773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ahoma" pitchFamily="34" charset="0"/>
                        </a:rPr>
                        <a:t>$</a:t>
                      </a: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id1 + id2 * id3</a:t>
                      </a:r>
                      <a:r>
                        <a:rPr kumimoji="0" lang="en-US" sz="2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ahoma" pitchFamily="34" charset="0"/>
                          <a:ea typeface="+mn-ea"/>
                          <a:cs typeface="+mn-cs"/>
                        </a:rPr>
                        <a:t>$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shift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26773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ahoma" pitchFamily="34" charset="0"/>
                          <a:ea typeface="+mn-ea"/>
                          <a:cs typeface="+mn-cs"/>
                        </a:rPr>
                        <a:t>$</a:t>
                      </a:r>
                      <a:r>
                        <a:rPr kumimoji="0" lang="en-US" sz="2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id1</a:t>
                      </a: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+ id2 * id3</a:t>
                      </a:r>
                      <a:r>
                        <a:rPr kumimoji="0" lang="en-US" sz="2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ahoma" pitchFamily="34" charset="0"/>
                          <a:ea typeface="+mn-ea"/>
                          <a:cs typeface="+mn-cs"/>
                        </a:rPr>
                        <a:t>$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C66FF"/>
                          </a:solidFill>
                          <a:effectLst/>
                          <a:latin typeface="Tahoma" pitchFamily="34" charset="0"/>
                        </a:rPr>
                        <a:t>Reduce by </a:t>
                      </a:r>
                      <a:r>
                        <a:rPr kumimoji="0" lang="en-US" sz="2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CC66FF"/>
                          </a:solidFill>
                          <a:effectLst/>
                          <a:latin typeface="Tahoma" pitchFamily="34" charset="0"/>
                        </a:rPr>
                        <a:t>E</a:t>
                      </a:r>
                      <a:r>
                        <a:rPr kumimoji="0" lang="en-US" sz="2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CC66FF"/>
                          </a:solidFill>
                          <a:effectLst/>
                          <a:latin typeface="Tahoma" pitchFamily="34" charset="0"/>
                          <a:sym typeface="Symbol" pitchFamily="18" charset="2"/>
                        </a:rPr>
                        <a:t>id</a:t>
                      </a:r>
                      <a:endParaRPr kumimoji="0" lang="en-US" sz="22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CC66FF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26773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ahoma" pitchFamily="34" charset="0"/>
                          <a:ea typeface="+mn-ea"/>
                          <a:cs typeface="+mn-cs"/>
                        </a:rPr>
                        <a:t>$</a:t>
                      </a:r>
                      <a:r>
                        <a:rPr kumimoji="0" lang="en-US" sz="2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E</a:t>
                      </a: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+ id2 * id3</a:t>
                      </a:r>
                      <a:r>
                        <a:rPr kumimoji="0" lang="en-US" sz="2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ahoma" pitchFamily="34" charset="0"/>
                          <a:ea typeface="+mn-ea"/>
                          <a:cs typeface="+mn-cs"/>
                        </a:rPr>
                        <a:t>$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shift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26773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ahoma" pitchFamily="34" charset="0"/>
                          <a:ea typeface="+mn-ea"/>
                          <a:cs typeface="+mn-cs"/>
                        </a:rPr>
                        <a:t>$</a:t>
                      </a:r>
                      <a:r>
                        <a:rPr kumimoji="0" lang="en-US" sz="2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E+</a:t>
                      </a: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id2 * id3</a:t>
                      </a:r>
                      <a:r>
                        <a:rPr kumimoji="0" lang="en-US" sz="2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ahoma" pitchFamily="34" charset="0"/>
                          <a:ea typeface="+mn-ea"/>
                          <a:cs typeface="+mn-cs"/>
                        </a:rPr>
                        <a:t>$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shift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26773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ahoma" pitchFamily="34" charset="0"/>
                          <a:ea typeface="+mn-ea"/>
                          <a:cs typeface="+mn-cs"/>
                        </a:rPr>
                        <a:t>$</a:t>
                      </a:r>
                      <a:r>
                        <a:rPr kumimoji="0" lang="en-US" sz="2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E + id2</a:t>
                      </a: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* id3</a:t>
                      </a:r>
                      <a:r>
                        <a:rPr kumimoji="0" lang="en-US" sz="2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ahoma" pitchFamily="34" charset="0"/>
                          <a:ea typeface="+mn-ea"/>
                          <a:cs typeface="+mn-cs"/>
                        </a:rPr>
                        <a:t>$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C66FF"/>
                          </a:solidFill>
                          <a:effectLst/>
                          <a:latin typeface="Tahoma" pitchFamily="34" charset="0"/>
                        </a:rPr>
                        <a:t>Reduce </a:t>
                      </a:r>
                      <a:r>
                        <a:rPr kumimoji="0" lang="en-US" sz="2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CC66FF"/>
                          </a:solidFill>
                          <a:effectLst/>
                          <a:latin typeface="Tahoma" pitchFamily="34" charset="0"/>
                        </a:rPr>
                        <a:t>E</a:t>
                      </a:r>
                      <a:r>
                        <a:rPr kumimoji="0" lang="en-US" sz="2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CC66FF"/>
                          </a:solidFill>
                          <a:effectLst/>
                          <a:latin typeface="Tahoma" pitchFamily="34" charset="0"/>
                          <a:sym typeface="Symbol" pitchFamily="18" charset="2"/>
                        </a:rPr>
                        <a:t>id</a:t>
                      </a:r>
                      <a:endParaRPr kumimoji="0" lang="en-US" sz="22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CC66FF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26773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ahoma" pitchFamily="34" charset="0"/>
                          <a:ea typeface="+mn-ea"/>
                          <a:cs typeface="+mn-cs"/>
                        </a:rPr>
                        <a:t>$</a:t>
                      </a:r>
                      <a:r>
                        <a:rPr kumimoji="0" lang="en-US" sz="2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E+E</a:t>
                      </a: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* id3</a:t>
                      </a:r>
                      <a:r>
                        <a:rPr kumimoji="0" lang="en-US" sz="2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ahoma" pitchFamily="34" charset="0"/>
                          <a:ea typeface="+mn-ea"/>
                          <a:cs typeface="+mn-cs"/>
                        </a:rPr>
                        <a:t>$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shift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26773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ahoma" pitchFamily="34" charset="0"/>
                          <a:ea typeface="+mn-ea"/>
                          <a:cs typeface="+mn-cs"/>
                        </a:rPr>
                        <a:t>$</a:t>
                      </a:r>
                      <a:r>
                        <a:rPr kumimoji="0" lang="en-US" sz="2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E+E*</a:t>
                      </a: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id3</a:t>
                      </a:r>
                      <a:r>
                        <a:rPr kumimoji="0" lang="en-US" sz="2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ahoma" pitchFamily="34" charset="0"/>
                          <a:ea typeface="+mn-ea"/>
                          <a:cs typeface="+mn-cs"/>
                        </a:rPr>
                        <a:t>$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shift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26773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ahoma" pitchFamily="34" charset="0"/>
                          <a:ea typeface="+mn-ea"/>
                          <a:cs typeface="+mn-cs"/>
                        </a:rPr>
                        <a:t>$</a:t>
                      </a:r>
                      <a:r>
                        <a:rPr kumimoji="0" lang="en-US" sz="2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E+E*id3</a:t>
                      </a: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ahoma" pitchFamily="34" charset="0"/>
                          <a:ea typeface="+mn-ea"/>
                          <a:cs typeface="+mn-cs"/>
                        </a:rPr>
                        <a:t>$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C66FF"/>
                          </a:solidFill>
                          <a:effectLst/>
                          <a:latin typeface="Tahoma" pitchFamily="34" charset="0"/>
                        </a:rPr>
                        <a:t>Reduce </a:t>
                      </a:r>
                      <a:r>
                        <a:rPr kumimoji="0" lang="en-US" sz="2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CC66FF"/>
                          </a:solidFill>
                          <a:effectLst/>
                          <a:latin typeface="Tahoma" pitchFamily="34" charset="0"/>
                        </a:rPr>
                        <a:t>E</a:t>
                      </a:r>
                      <a:r>
                        <a:rPr kumimoji="0" lang="en-US" sz="2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CC66FF"/>
                          </a:solidFill>
                          <a:effectLst/>
                          <a:latin typeface="Tahoma" pitchFamily="34" charset="0"/>
                          <a:sym typeface="Symbol" pitchFamily="18" charset="2"/>
                        </a:rPr>
                        <a:t>id</a:t>
                      </a:r>
                      <a:endParaRPr kumimoji="0" lang="en-US" sz="22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CC66FF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26773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ahoma" pitchFamily="34" charset="0"/>
                          <a:ea typeface="+mn-ea"/>
                          <a:cs typeface="+mn-cs"/>
                        </a:rPr>
                        <a:t>$</a:t>
                      </a:r>
                      <a:r>
                        <a:rPr kumimoji="0" lang="en-US" sz="2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E+E*E</a:t>
                      </a: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ahoma" pitchFamily="34" charset="0"/>
                          <a:ea typeface="+mn-ea"/>
                          <a:cs typeface="+mn-cs"/>
                        </a:rPr>
                        <a:t>$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C66FF"/>
                          </a:solidFill>
                          <a:effectLst/>
                          <a:latin typeface="Tahoma" pitchFamily="34" charset="0"/>
                        </a:rPr>
                        <a:t>Reduce E</a:t>
                      </a:r>
                      <a:r>
                        <a:rPr kumimoji="0" lang="en-US" sz="2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C66FF"/>
                          </a:solidFill>
                          <a:effectLst/>
                          <a:latin typeface="Tahoma" pitchFamily="34" charset="0"/>
                          <a:sym typeface="Symbol" pitchFamily="18" charset="2"/>
                        </a:rPr>
                        <a:t>E*E</a:t>
                      </a:r>
                      <a:endParaRPr kumimoji="0" lang="en-US" sz="22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CC66FF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26773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ahoma" pitchFamily="34" charset="0"/>
                          <a:ea typeface="+mn-ea"/>
                          <a:cs typeface="+mn-cs"/>
                        </a:rPr>
                        <a:t>$</a:t>
                      </a:r>
                      <a:r>
                        <a:rPr kumimoji="0" lang="en-US" sz="2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E+E</a:t>
                      </a: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ahoma" pitchFamily="34" charset="0"/>
                          <a:ea typeface="+mn-ea"/>
                          <a:cs typeface="+mn-cs"/>
                        </a:rPr>
                        <a:t>$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C66FF"/>
                          </a:solidFill>
                          <a:effectLst/>
                          <a:latin typeface="Tahoma" pitchFamily="34" charset="0"/>
                        </a:rPr>
                        <a:t>Reduce E</a:t>
                      </a:r>
                      <a:r>
                        <a:rPr kumimoji="0" lang="en-US" sz="2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C66FF"/>
                          </a:solidFill>
                          <a:effectLst/>
                          <a:latin typeface="Tahoma" pitchFamily="34" charset="0"/>
                          <a:sym typeface="Symbol" pitchFamily="18" charset="2"/>
                        </a:rPr>
                        <a:t>E+E</a:t>
                      </a:r>
                      <a:endParaRPr kumimoji="0" lang="en-US" sz="22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CC66FF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26773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ahoma" pitchFamily="34" charset="0"/>
                        </a:rPr>
                        <a:t>$</a:t>
                      </a:r>
                      <a:r>
                        <a:rPr kumimoji="0" lang="en-US" sz="2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E</a:t>
                      </a: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ahoma" pitchFamily="34" charset="0"/>
                          <a:ea typeface="+mn-ea"/>
                          <a:cs typeface="+mn-cs"/>
                        </a:rPr>
                        <a:t>$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Tahoma" pitchFamily="34" charset="0"/>
                        </a:rPr>
                        <a:t>accept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24438305"/>
      </p:ext>
    </p:extLst>
  </p:cSld>
  <p:clrMapOvr>
    <a:masterClrMapping/>
  </p:clrMapOvr>
  <p:transition>
    <p:pull dir="r"/>
  </p:transition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Footer Placeholder 4"/>
          <p:cNvSpPr>
            <a:spLocks noGrp="1"/>
          </p:cNvSpPr>
          <p:nvPr>
            <p:ph type="ftr" sz="quarter" idx="4294967295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mtClean="0"/>
              <a:t>Csci465</a:t>
            </a:r>
          </a:p>
        </p:txBody>
      </p:sp>
      <p:sp>
        <p:nvSpPr>
          <p:cNvPr id="105475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6745288" y="6491288"/>
            <a:ext cx="2133600" cy="366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0F5A2FA6-6E8A-4307-B7CE-A4F2520A6E61}" type="slidenum">
              <a:rPr lang="en-US" altLang="en-US"/>
              <a:pPr eaLnBrk="1" hangingPunct="1"/>
              <a:t>111</a:t>
            </a:fld>
            <a:endParaRPr lang="en-US" altLang="en-US"/>
          </a:p>
        </p:txBody>
      </p:sp>
      <p:sp>
        <p:nvSpPr>
          <p:cNvPr id="6554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/>
              <a:t>Primary Operations of Shift Reduce Parsing (SRP)</a:t>
            </a:r>
          </a:p>
        </p:txBody>
      </p:sp>
      <p:sp>
        <p:nvSpPr>
          <p:cNvPr id="10547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1134" y="2022568"/>
            <a:ext cx="7886700" cy="4222657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dirty="0" smtClean="0"/>
              <a:t>Main operations include</a:t>
            </a:r>
          </a:p>
          <a:p>
            <a:pPr lvl="1" eaLnBrk="1" hangingPunct="1"/>
            <a:r>
              <a:rPr lang="en-US" altLang="en-US" sz="2800" dirty="0" smtClean="0">
                <a:solidFill>
                  <a:srgbClr val="0070C0"/>
                </a:solidFill>
              </a:rPr>
              <a:t>Shift s ( s is the state)</a:t>
            </a:r>
          </a:p>
          <a:p>
            <a:pPr lvl="1" eaLnBrk="1" hangingPunct="1"/>
            <a:r>
              <a:rPr lang="en-US" altLang="en-US" sz="2800" dirty="0" smtClean="0"/>
              <a:t>Reduce by grammar production A </a:t>
            </a:r>
            <a:r>
              <a:rPr lang="en-US" altLang="en-US" sz="2800" dirty="0" smtClean="0">
                <a:sym typeface="Wingdings" panose="05000000000000000000" pitchFamily="2" charset="2"/>
              </a:rPr>
              <a:t></a:t>
            </a:r>
            <a:r>
              <a:rPr lang="el-GR" altLang="en-US" sz="2800" dirty="0" smtClean="0">
                <a:sym typeface="Wingdings" panose="05000000000000000000" pitchFamily="2" charset="2"/>
              </a:rPr>
              <a:t>β</a:t>
            </a:r>
            <a:endParaRPr lang="en-US" altLang="en-US" sz="2800" dirty="0" smtClean="0"/>
          </a:p>
          <a:p>
            <a:pPr lvl="1" eaLnBrk="1" hangingPunct="1"/>
            <a:r>
              <a:rPr lang="en-US" altLang="en-US" sz="2800" dirty="0" smtClean="0">
                <a:solidFill>
                  <a:srgbClr val="00B050"/>
                </a:solidFill>
              </a:rPr>
              <a:t>Accept</a:t>
            </a:r>
          </a:p>
          <a:p>
            <a:pPr lvl="1" eaLnBrk="1" hangingPunct="1"/>
            <a:r>
              <a:rPr lang="en-US" altLang="en-US" sz="2800" dirty="0" smtClean="0">
                <a:solidFill>
                  <a:srgbClr val="FF0000"/>
                </a:solidFill>
              </a:rPr>
              <a:t>Error</a:t>
            </a:r>
          </a:p>
        </p:txBody>
      </p:sp>
    </p:spTree>
    <p:extLst>
      <p:ext uri="{BB962C8B-B14F-4D97-AF65-F5344CB8AC3E}">
        <p14:creationId xmlns:p14="http://schemas.microsoft.com/office/powerpoint/2010/main" val="127560696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Footer Placeholder 4"/>
          <p:cNvSpPr>
            <a:spLocks noGrp="1"/>
          </p:cNvSpPr>
          <p:nvPr>
            <p:ph type="ftr" sz="quarter" idx="4294967295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mtClean="0"/>
              <a:t>Csci465</a:t>
            </a:r>
          </a:p>
        </p:txBody>
      </p:sp>
      <p:sp>
        <p:nvSpPr>
          <p:cNvPr id="106499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6745288" y="6491288"/>
            <a:ext cx="2133600" cy="366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CBF9FF84-D5BD-4372-95A3-E470AE2789C1}" type="slidenum">
              <a:rPr lang="en-US" altLang="en-US"/>
              <a:pPr eaLnBrk="1" hangingPunct="1"/>
              <a:t>112</a:t>
            </a:fld>
            <a:endParaRPr lang="en-US" altLang="en-US"/>
          </a:p>
        </p:txBody>
      </p:sp>
      <p:sp>
        <p:nvSpPr>
          <p:cNvPr id="6656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65126"/>
            <a:ext cx="8515350" cy="1325563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/>
              <a:t>shift action</a:t>
            </a:r>
          </a:p>
        </p:txBody>
      </p:sp>
      <p:sp>
        <p:nvSpPr>
          <p:cNvPr id="10650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1293" y="2022568"/>
            <a:ext cx="8647696" cy="4222657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Shift action?</a:t>
            </a:r>
          </a:p>
          <a:p>
            <a:pPr lvl="1"/>
            <a:r>
              <a:rPr lang="en-US" altLang="en-US" dirty="0" smtClean="0">
                <a:latin typeface="Arial Unicode MS" panose="020B0604020202020204" pitchFamily="34" charset="-128"/>
              </a:rPr>
              <a:t>Indicates </a:t>
            </a:r>
            <a:r>
              <a:rPr lang="en-US" altLang="en-US" dirty="0">
                <a:latin typeface="Arial Unicode MS" panose="020B0604020202020204" pitchFamily="34" charset="-128"/>
              </a:rPr>
              <a:t>that the current symbol should be pushed onto the stack and that the automata should transition to </a:t>
            </a:r>
            <a:r>
              <a:rPr lang="en-US" altLang="en-US" b="1" dirty="0">
                <a:latin typeface="Arial Unicode MS" panose="020B0604020202020204" pitchFamily="34" charset="-128"/>
              </a:rPr>
              <a:t>state </a:t>
            </a:r>
            <a:r>
              <a:rPr lang="en-US" altLang="en-US" b="1" dirty="0" smtClean="0">
                <a:latin typeface="Arial Unicode MS" panose="020B0604020202020204" pitchFamily="34" charset="-128"/>
              </a:rPr>
              <a:t># (state 5)</a:t>
            </a:r>
            <a:r>
              <a:rPr lang="en-US" altLang="en-US" dirty="0" smtClean="0">
                <a:latin typeface="Arial Unicode MS" panose="020B0604020202020204" pitchFamily="34" charset="-128"/>
              </a:rPr>
              <a:t>.</a:t>
            </a:r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79106192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Footer Placeholder 4"/>
          <p:cNvSpPr>
            <a:spLocks noGrp="1"/>
          </p:cNvSpPr>
          <p:nvPr>
            <p:ph type="ftr" sz="quarter" idx="4294967295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mtClean="0"/>
              <a:t>Csci465</a:t>
            </a:r>
          </a:p>
        </p:txBody>
      </p:sp>
      <p:sp>
        <p:nvSpPr>
          <p:cNvPr id="107523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6745288" y="6491288"/>
            <a:ext cx="2133600" cy="366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8BA0ADB9-26E2-4A5B-8CA9-D20E3886F87E}" type="slidenum">
              <a:rPr lang="en-US" altLang="en-US"/>
              <a:pPr eaLnBrk="1" hangingPunct="1"/>
              <a:t>113</a:t>
            </a:fld>
            <a:endParaRPr lang="en-US" altLang="en-US"/>
          </a:p>
        </p:txBody>
      </p:sp>
      <p:sp>
        <p:nvSpPr>
          <p:cNvPr id="67588" name="Rectangle 2"/>
          <p:cNvSpPr>
            <a:spLocks noGrp="1" noChangeArrowheads="1"/>
          </p:cNvSpPr>
          <p:nvPr>
            <p:ph type="title"/>
          </p:nvPr>
        </p:nvSpPr>
        <p:spPr>
          <a:xfrm>
            <a:off x="96253" y="365126"/>
            <a:ext cx="8419097" cy="1325563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/>
              <a:t>Reduce action</a:t>
            </a:r>
          </a:p>
        </p:txBody>
      </p:sp>
      <p:sp>
        <p:nvSpPr>
          <p:cNvPr id="10752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z="3600" dirty="0" smtClean="0"/>
              <a:t>Reduce action</a:t>
            </a:r>
          </a:p>
          <a:p>
            <a:pPr lvl="1" eaLnBrk="1" hangingPunct="1"/>
            <a:r>
              <a:rPr lang="en-US" altLang="en-US" sz="3600" dirty="0" smtClean="0"/>
              <a:t>Parser knows the </a:t>
            </a:r>
            <a:r>
              <a:rPr lang="en-US" altLang="en-US" sz="3600" dirty="0" smtClean="0">
                <a:solidFill>
                  <a:srgbClr val="0070C0"/>
                </a:solidFill>
              </a:rPr>
              <a:t>right end of the handle </a:t>
            </a:r>
            <a:r>
              <a:rPr lang="en-US" altLang="en-US" sz="3600" dirty="0" smtClean="0">
                <a:solidFill>
                  <a:srgbClr val="0070C0"/>
                </a:solidFill>
                <a:sym typeface="Symbol" panose="05050102010706020507" pitchFamily="18" charset="2"/>
              </a:rPr>
              <a:t> </a:t>
            </a:r>
            <a:r>
              <a:rPr lang="en-US" altLang="en-US" sz="3600" dirty="0" smtClean="0"/>
              <a:t>is at the top of the stack</a:t>
            </a:r>
          </a:p>
          <a:p>
            <a:pPr lvl="1" eaLnBrk="1" hangingPunct="1"/>
            <a:r>
              <a:rPr lang="en-US" altLang="en-US" sz="3600" dirty="0" smtClean="0"/>
              <a:t>Parser needs to locate the </a:t>
            </a:r>
            <a:r>
              <a:rPr lang="en-US" altLang="en-US" sz="3600" dirty="0" smtClean="0">
                <a:solidFill>
                  <a:srgbClr val="C00000"/>
                </a:solidFill>
              </a:rPr>
              <a:t>left end of the handle</a:t>
            </a:r>
            <a:r>
              <a:rPr lang="en-US" altLang="en-US" sz="3600" dirty="0" smtClean="0">
                <a:solidFill>
                  <a:srgbClr val="C00000"/>
                </a:solidFill>
                <a:sym typeface="Symbol" panose="05050102010706020507" pitchFamily="18" charset="2"/>
              </a:rPr>
              <a:t> </a:t>
            </a:r>
            <a:r>
              <a:rPr lang="en-US" altLang="en-US" sz="3600" dirty="0" smtClean="0">
                <a:solidFill>
                  <a:srgbClr val="C00000"/>
                </a:solidFill>
              </a:rPr>
              <a:t> </a:t>
            </a:r>
            <a:r>
              <a:rPr lang="en-US" altLang="en-US" sz="3600" dirty="0" smtClean="0"/>
              <a:t>within the stack</a:t>
            </a:r>
          </a:p>
          <a:p>
            <a:pPr lvl="1" eaLnBrk="1" hangingPunct="1"/>
            <a:r>
              <a:rPr lang="en-US" altLang="en-US" sz="3600" dirty="0" smtClean="0"/>
              <a:t>Parser decides what </a:t>
            </a:r>
            <a:r>
              <a:rPr lang="en-US" altLang="en-US" sz="3600" dirty="0" smtClean="0">
                <a:solidFill>
                  <a:srgbClr val="00B050"/>
                </a:solidFill>
              </a:rPr>
              <a:t>non-terminal</a:t>
            </a:r>
            <a:r>
              <a:rPr lang="en-US" altLang="en-US" sz="3600" dirty="0" smtClean="0"/>
              <a:t> to replace for handle </a:t>
            </a:r>
            <a:r>
              <a:rPr lang="en-US" altLang="en-US" sz="3600" dirty="0" smtClean="0">
                <a:sym typeface="Symbol" panose="05050102010706020507" pitchFamily="18" charset="2"/>
              </a:rPr>
              <a:t></a:t>
            </a:r>
          </a:p>
          <a:p>
            <a:pPr lvl="1" eaLnBrk="1" hangingPunct="1"/>
            <a:endParaRPr lang="en-US" altLang="en-US" dirty="0" smtClean="0">
              <a:solidFill>
                <a:srgbClr val="CC66FF"/>
              </a:solidFill>
              <a:sym typeface="Symbol" panose="05050102010706020507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54895641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Footer Placeholder 4"/>
          <p:cNvSpPr>
            <a:spLocks noGrp="1"/>
          </p:cNvSpPr>
          <p:nvPr>
            <p:ph type="ftr" sz="quarter" idx="4294967295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mtClean="0"/>
              <a:t>Csci465</a:t>
            </a:r>
          </a:p>
        </p:txBody>
      </p:sp>
      <p:sp>
        <p:nvSpPr>
          <p:cNvPr id="108547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6745288" y="6491288"/>
            <a:ext cx="2133600" cy="366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B3C3DD86-CF53-4FAE-A1AA-30A6B2FBB8AB}" type="slidenum">
              <a:rPr lang="en-US" altLang="en-US"/>
              <a:pPr eaLnBrk="1" hangingPunct="1"/>
              <a:t>114</a:t>
            </a:fld>
            <a:endParaRPr lang="en-US" altLang="en-US"/>
          </a:p>
        </p:txBody>
      </p:sp>
      <p:sp>
        <p:nvSpPr>
          <p:cNvPr id="6861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/>
              <a:t>accept &amp; error actions</a:t>
            </a:r>
          </a:p>
        </p:txBody>
      </p:sp>
      <p:sp>
        <p:nvSpPr>
          <p:cNvPr id="10854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en-US" sz="3600" dirty="0" smtClean="0">
                <a:solidFill>
                  <a:srgbClr val="00B050"/>
                </a:solidFill>
              </a:rPr>
              <a:t>Accept action</a:t>
            </a:r>
          </a:p>
          <a:p>
            <a:pPr lvl="1" eaLnBrk="1" hangingPunct="1"/>
            <a:r>
              <a:rPr lang="en-US" altLang="en-US" sz="3600" dirty="0" smtClean="0">
                <a:solidFill>
                  <a:srgbClr val="00B050"/>
                </a:solidFill>
              </a:rPr>
              <a:t>The parser announces successful completion of parsing</a:t>
            </a:r>
          </a:p>
          <a:p>
            <a:pPr eaLnBrk="1" hangingPunct="1"/>
            <a:r>
              <a:rPr lang="en-US" altLang="en-US" sz="3600" dirty="0" smtClean="0">
                <a:solidFill>
                  <a:srgbClr val="FF0000"/>
                </a:solidFill>
              </a:rPr>
              <a:t>Error action</a:t>
            </a:r>
          </a:p>
          <a:p>
            <a:pPr lvl="1" eaLnBrk="1" hangingPunct="1"/>
            <a:r>
              <a:rPr lang="en-US" altLang="en-US" sz="3600" dirty="0" smtClean="0">
                <a:solidFill>
                  <a:srgbClr val="FF0000"/>
                </a:solidFill>
              </a:rPr>
              <a:t>The parser discovers that syntax error has occurred </a:t>
            </a:r>
          </a:p>
          <a:p>
            <a:pPr lvl="2" eaLnBrk="1" hangingPunct="1"/>
            <a:r>
              <a:rPr lang="en-US" altLang="en-US" sz="3600" dirty="0" smtClean="0">
                <a:solidFill>
                  <a:srgbClr val="FF0000"/>
                </a:solidFill>
              </a:rPr>
              <a:t>calls an error recovery routine</a:t>
            </a:r>
          </a:p>
        </p:txBody>
      </p:sp>
    </p:spTree>
    <p:extLst>
      <p:ext uri="{BB962C8B-B14F-4D97-AF65-F5344CB8AC3E}">
        <p14:creationId xmlns:p14="http://schemas.microsoft.com/office/powerpoint/2010/main" val="272262604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Potential Problems</a:t>
            </a:r>
            <a:endParaRPr lang="en-US" dirty="0"/>
          </a:p>
        </p:txBody>
      </p:sp>
      <p:pic>
        <p:nvPicPr>
          <p:cNvPr id="4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708" y="1804086"/>
            <a:ext cx="8317641" cy="44980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50130394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Footer Placeholder 4"/>
          <p:cNvSpPr>
            <a:spLocks noGrp="1"/>
          </p:cNvSpPr>
          <p:nvPr>
            <p:ph type="ftr" sz="quarter" idx="4294967295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mtClean="0"/>
              <a:t>Csci465</a:t>
            </a:r>
          </a:p>
        </p:txBody>
      </p:sp>
      <p:sp>
        <p:nvSpPr>
          <p:cNvPr id="110595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6745288" y="6491288"/>
            <a:ext cx="2133600" cy="366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843CE13E-23B3-4C0C-B5AE-FF9A33438EDF}" type="slidenum">
              <a:rPr lang="en-US" altLang="en-US"/>
              <a:pPr eaLnBrk="1" hangingPunct="1"/>
              <a:t>116</a:t>
            </a:fld>
            <a:endParaRPr lang="en-US" altLang="en-US"/>
          </a:p>
        </p:txBody>
      </p:sp>
      <p:sp>
        <p:nvSpPr>
          <p:cNvPr id="7066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/>
              <a:t>Example (Shift/</a:t>
            </a:r>
            <a:r>
              <a:rPr lang="en-US" dirty="0" err="1" smtClean="0"/>
              <a:t>Reduc</a:t>
            </a:r>
            <a:r>
              <a:rPr lang="en-US" dirty="0" smtClean="0"/>
              <a:t>): Dangling Else</a:t>
            </a:r>
          </a:p>
        </p:txBody>
      </p:sp>
      <p:sp>
        <p:nvSpPr>
          <p:cNvPr id="11059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stmt</a:t>
            </a:r>
            <a:r>
              <a:rPr lang="en-US" altLang="en-US" smtClean="0">
                <a:sym typeface="Symbol" panose="05050102010706020507" pitchFamily="18" charset="2"/>
              </a:rPr>
              <a:t> if </a:t>
            </a:r>
            <a:r>
              <a:rPr lang="en-US" altLang="en-US" smtClean="0">
                <a:solidFill>
                  <a:srgbClr val="6699FF"/>
                </a:solidFill>
                <a:sym typeface="Symbol" panose="05050102010706020507" pitchFamily="18" charset="2"/>
              </a:rPr>
              <a:t>expr</a:t>
            </a:r>
            <a:r>
              <a:rPr lang="en-US" altLang="en-US" smtClean="0">
                <a:sym typeface="Symbol" panose="05050102010706020507" pitchFamily="18" charset="2"/>
              </a:rPr>
              <a:t> then </a:t>
            </a:r>
            <a:r>
              <a:rPr lang="en-US" altLang="en-US" smtClean="0">
                <a:solidFill>
                  <a:srgbClr val="6699FF"/>
                </a:solidFill>
                <a:sym typeface="Symbol" panose="05050102010706020507" pitchFamily="18" charset="2"/>
              </a:rPr>
              <a:t>stmt 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smtClean="0">
                <a:sym typeface="Symbol" panose="05050102010706020507" pitchFamily="18" charset="2"/>
              </a:rPr>
              <a:t>              | if </a:t>
            </a:r>
            <a:r>
              <a:rPr lang="en-US" altLang="en-US" smtClean="0">
                <a:solidFill>
                  <a:srgbClr val="6699FF"/>
                </a:solidFill>
                <a:sym typeface="Symbol" panose="05050102010706020507" pitchFamily="18" charset="2"/>
              </a:rPr>
              <a:t>expr</a:t>
            </a:r>
            <a:r>
              <a:rPr lang="en-US" altLang="en-US" smtClean="0">
                <a:sym typeface="Symbol" panose="05050102010706020507" pitchFamily="18" charset="2"/>
              </a:rPr>
              <a:t> then </a:t>
            </a:r>
            <a:r>
              <a:rPr lang="en-US" altLang="en-US" smtClean="0">
                <a:solidFill>
                  <a:srgbClr val="6699FF"/>
                </a:solidFill>
                <a:sym typeface="Symbol" panose="05050102010706020507" pitchFamily="18" charset="2"/>
              </a:rPr>
              <a:t>stmt</a:t>
            </a:r>
            <a:r>
              <a:rPr lang="en-US" altLang="en-US" smtClean="0">
                <a:sym typeface="Symbol" panose="05050102010706020507" pitchFamily="18" charset="2"/>
              </a:rPr>
              <a:t> else </a:t>
            </a:r>
            <a:r>
              <a:rPr lang="en-US" altLang="en-US" smtClean="0">
                <a:solidFill>
                  <a:srgbClr val="6699FF"/>
                </a:solidFill>
                <a:sym typeface="Symbol" panose="05050102010706020507" pitchFamily="18" charset="2"/>
              </a:rPr>
              <a:t>stmt</a:t>
            </a:r>
            <a:r>
              <a:rPr lang="en-US" altLang="en-US" smtClean="0">
                <a:sym typeface="Symbol" panose="05050102010706020507" pitchFamily="18" charset="2"/>
              </a:rPr>
              <a:t> 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smtClean="0">
                <a:sym typeface="Symbol" panose="05050102010706020507" pitchFamily="18" charset="2"/>
              </a:rPr>
              <a:t>              | others</a:t>
            </a:r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en-US" smtClean="0">
              <a:solidFill>
                <a:srgbClr val="CC66FF"/>
              </a:solidFill>
              <a:sym typeface="Symbol" panose="05050102010706020507" pitchFamily="18" charset="2"/>
            </a:endParaRP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smtClean="0">
                <a:sym typeface="Symbol" panose="05050102010706020507" pitchFamily="18" charset="2"/>
              </a:rPr>
              <a:t>    </a:t>
            </a:r>
            <a:r>
              <a:rPr lang="en-US" altLang="en-US" smtClean="0">
                <a:solidFill>
                  <a:srgbClr val="CC66FF"/>
                </a:solidFill>
                <a:sym typeface="Symbol" panose="05050102010706020507" pitchFamily="18" charset="2"/>
              </a:rPr>
              <a:t>Stack				     Input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smtClean="0">
                <a:sym typeface="Symbol" panose="05050102010706020507" pitchFamily="18" charset="2"/>
              </a:rPr>
              <a:t>… if </a:t>
            </a:r>
            <a:r>
              <a:rPr lang="en-US" altLang="en-US" smtClean="0">
                <a:solidFill>
                  <a:srgbClr val="6699FF"/>
                </a:solidFill>
                <a:sym typeface="Symbol" panose="05050102010706020507" pitchFamily="18" charset="2"/>
              </a:rPr>
              <a:t>expr </a:t>
            </a:r>
            <a:r>
              <a:rPr lang="en-US" altLang="en-US" smtClean="0">
                <a:sym typeface="Symbol" panose="05050102010706020507" pitchFamily="18" charset="2"/>
              </a:rPr>
              <a:t>then </a:t>
            </a:r>
            <a:r>
              <a:rPr lang="en-US" altLang="en-US" smtClean="0">
                <a:solidFill>
                  <a:srgbClr val="6699FF"/>
                </a:solidFill>
                <a:sym typeface="Symbol" panose="05050102010706020507" pitchFamily="18" charset="2"/>
              </a:rPr>
              <a:t>stmt</a:t>
            </a:r>
            <a:r>
              <a:rPr lang="en-US" altLang="en-US" smtClean="0">
                <a:sym typeface="Symbol" panose="05050102010706020507" pitchFamily="18" charset="2"/>
              </a:rPr>
              <a:t>		    else…</a:t>
            </a:r>
            <a:r>
              <a:rPr lang="en-US" altLang="en-US" smtClean="0">
                <a:solidFill>
                  <a:srgbClr val="FF0000"/>
                </a:solidFill>
                <a:sym typeface="Symbol" panose="05050102010706020507" pitchFamily="18" charset="2"/>
              </a:rPr>
              <a:t>$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smtClean="0">
                <a:sym typeface="Symbol" panose="05050102010706020507" pitchFamily="18" charset="2"/>
              </a:rPr>
              <a:t>            </a:t>
            </a:r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en-US" smtClean="0">
              <a:sym typeface="Symbol" panose="05050102010706020507" pitchFamily="18" charset="2"/>
            </a:endParaRPr>
          </a:p>
          <a:p>
            <a:pPr eaLnBrk="1" hangingPunct="1"/>
            <a:endParaRPr lang="en-US" altLang="en-US" smtClean="0">
              <a:sym typeface="Symbol" panose="05050102010706020507" pitchFamily="18" charset="2"/>
            </a:endParaRPr>
          </a:p>
        </p:txBody>
      </p:sp>
      <p:sp>
        <p:nvSpPr>
          <p:cNvPr id="110598" name="Text Box 4"/>
          <p:cNvSpPr txBox="1">
            <a:spLocks noChangeArrowheads="1"/>
          </p:cNvSpPr>
          <p:nvPr/>
        </p:nvSpPr>
        <p:spPr bwMode="auto">
          <a:xfrm>
            <a:off x="685800" y="5791200"/>
            <a:ext cx="5715000" cy="366713"/>
          </a:xfrm>
          <a:prstGeom prst="rect">
            <a:avLst/>
          </a:prstGeom>
          <a:solidFill>
            <a:srgbClr val="33CC33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Cannot tell if this is the handle</a:t>
            </a:r>
          </a:p>
        </p:txBody>
      </p:sp>
      <p:sp>
        <p:nvSpPr>
          <p:cNvPr id="110599" name="Line 5"/>
          <p:cNvSpPr>
            <a:spLocks noChangeShapeType="1"/>
          </p:cNvSpPr>
          <p:nvPr/>
        </p:nvSpPr>
        <p:spPr bwMode="auto">
          <a:xfrm flipV="1">
            <a:off x="1676400" y="5562600"/>
            <a:ext cx="228600" cy="228600"/>
          </a:xfrm>
          <a:prstGeom prst="line">
            <a:avLst/>
          </a:prstGeom>
          <a:noFill/>
          <a:ln w="38100" cap="sq">
            <a:solidFill>
              <a:srgbClr val="33CC33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26504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Footer Placeholder 4"/>
          <p:cNvSpPr>
            <a:spLocks noGrp="1"/>
          </p:cNvSpPr>
          <p:nvPr>
            <p:ph type="ftr" sz="quarter" idx="4294967295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mtClean="0"/>
              <a:t>Csci465</a:t>
            </a:r>
          </a:p>
        </p:txBody>
      </p:sp>
      <p:sp>
        <p:nvSpPr>
          <p:cNvPr id="111619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6745288" y="6491288"/>
            <a:ext cx="2133600" cy="366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B6C5B669-A086-4C92-8EC0-34E4D2187B30}" type="slidenum">
              <a:rPr lang="en-US" altLang="en-US"/>
              <a:pPr eaLnBrk="1" hangingPunct="1"/>
              <a:t>117</a:t>
            </a:fld>
            <a:endParaRPr lang="en-US" altLang="en-US"/>
          </a:p>
        </p:txBody>
      </p:sp>
      <p:sp>
        <p:nvSpPr>
          <p:cNvPr id="111620" name="Oval 8"/>
          <p:cNvSpPr>
            <a:spLocks noChangeArrowheads="1"/>
          </p:cNvSpPr>
          <p:nvPr/>
        </p:nvSpPr>
        <p:spPr bwMode="auto">
          <a:xfrm>
            <a:off x="838200" y="4724400"/>
            <a:ext cx="609600" cy="304800"/>
          </a:xfrm>
          <a:prstGeom prst="ellipse">
            <a:avLst/>
          </a:prstGeom>
          <a:solidFill>
            <a:srgbClr val="33CC33"/>
          </a:solidFill>
          <a:ln w="12700" cap="sq">
            <a:solidFill>
              <a:schemeClr val="hlink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7168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4000" dirty="0" smtClean="0"/>
              <a:t>Example (reduce/reduce) conflict (procedure call or array)</a:t>
            </a:r>
          </a:p>
        </p:txBody>
      </p:sp>
      <p:sp>
        <p:nvSpPr>
          <p:cNvPr id="11162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Suppose we have a statement like </a:t>
            </a:r>
            <a:r>
              <a:rPr lang="en-US" altLang="en-US" smtClean="0">
                <a:solidFill>
                  <a:srgbClr val="CC66FF"/>
                </a:solidFill>
              </a:rPr>
              <a:t>A(I,J)</a:t>
            </a:r>
            <a:r>
              <a:rPr lang="en-US" altLang="en-US" smtClean="0">
                <a:solidFill>
                  <a:srgbClr val="FF0000"/>
                </a:solidFill>
              </a:rPr>
              <a:t> </a:t>
            </a:r>
            <a:r>
              <a:rPr lang="en-US" altLang="en-US" smtClean="0"/>
              <a:t>using this Grammar: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smtClean="0"/>
              <a:t>    </a:t>
            </a:r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en-US" sz="2000" smtClean="0">
              <a:solidFill>
                <a:srgbClr val="CC66FF"/>
              </a:solidFill>
            </a:endParaRPr>
          </a:p>
        </p:txBody>
      </p:sp>
      <p:pic>
        <p:nvPicPr>
          <p:cNvPr id="111623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3124200"/>
            <a:ext cx="8001000" cy="337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sp>
        <p:nvSpPr>
          <p:cNvPr id="111624" name="Line 7"/>
          <p:cNvSpPr>
            <a:spLocks noChangeShapeType="1"/>
          </p:cNvSpPr>
          <p:nvPr/>
        </p:nvSpPr>
        <p:spPr bwMode="auto">
          <a:xfrm>
            <a:off x="914400" y="5638800"/>
            <a:ext cx="3810000" cy="0"/>
          </a:xfrm>
          <a:prstGeom prst="line">
            <a:avLst/>
          </a:prstGeom>
          <a:noFill/>
          <a:ln w="57150" cap="sq">
            <a:solidFill>
              <a:srgbClr val="00B0F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1625" name="Text Box 11"/>
          <p:cNvSpPr txBox="1">
            <a:spLocks noChangeArrowheads="1"/>
          </p:cNvSpPr>
          <p:nvPr/>
        </p:nvSpPr>
        <p:spPr bwMode="auto">
          <a:xfrm>
            <a:off x="1219200" y="4648200"/>
            <a:ext cx="3048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>
                <a:solidFill>
                  <a:srgbClr val="FF0000"/>
                </a:solidFill>
              </a:rPr>
              <a:t>?</a:t>
            </a:r>
          </a:p>
        </p:txBody>
      </p:sp>
      <p:sp>
        <p:nvSpPr>
          <p:cNvPr id="111626" name="Text Box 12"/>
          <p:cNvSpPr txBox="1">
            <a:spLocks noChangeArrowheads="1"/>
          </p:cNvSpPr>
          <p:nvPr/>
        </p:nvSpPr>
        <p:spPr bwMode="auto">
          <a:xfrm>
            <a:off x="1219200" y="5334000"/>
            <a:ext cx="3048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>
                <a:solidFill>
                  <a:srgbClr val="FF0000"/>
                </a:solidFill>
              </a:rPr>
              <a:t>?</a:t>
            </a:r>
          </a:p>
        </p:txBody>
      </p:sp>
      <p:sp>
        <p:nvSpPr>
          <p:cNvPr id="111627" name="Line 7"/>
          <p:cNvSpPr>
            <a:spLocks noChangeShapeType="1"/>
          </p:cNvSpPr>
          <p:nvPr/>
        </p:nvSpPr>
        <p:spPr bwMode="auto">
          <a:xfrm>
            <a:off x="900113" y="4978400"/>
            <a:ext cx="3810000" cy="0"/>
          </a:xfrm>
          <a:prstGeom prst="line">
            <a:avLst/>
          </a:prstGeom>
          <a:noFill/>
          <a:ln w="57150" cap="sq">
            <a:solidFill>
              <a:srgbClr val="FF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26278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Footer Placeholder 4"/>
          <p:cNvSpPr>
            <a:spLocks noGrp="1"/>
          </p:cNvSpPr>
          <p:nvPr>
            <p:ph type="ftr" sz="quarter" idx="4294967295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mtClean="0"/>
              <a:t>Csci465</a:t>
            </a:r>
          </a:p>
        </p:txBody>
      </p:sp>
      <p:sp>
        <p:nvSpPr>
          <p:cNvPr id="112643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6745288" y="6491288"/>
            <a:ext cx="2133600" cy="366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97A140F6-DD19-486F-A415-1C8A0D53ADB8}" type="slidenum">
              <a:rPr lang="en-US" altLang="en-US"/>
              <a:pPr eaLnBrk="1" hangingPunct="1"/>
              <a:t>118</a:t>
            </a:fld>
            <a:endParaRPr lang="en-US" altLang="en-US"/>
          </a:p>
        </p:txBody>
      </p:sp>
      <p:sp>
        <p:nvSpPr>
          <p:cNvPr id="7270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/>
              <a:t>Con’t: reduce/reduce conflict (procedure call or array)</a:t>
            </a:r>
          </a:p>
        </p:txBody>
      </p:sp>
      <p:sp>
        <p:nvSpPr>
          <p:cNvPr id="11264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dirty="0" smtClean="0"/>
              <a:t>After shifting the first three tokens onto the stack: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dirty="0" smtClean="0">
                <a:solidFill>
                  <a:srgbClr val="002060"/>
                </a:solidFill>
              </a:rPr>
              <a:t>   </a:t>
            </a:r>
            <a:r>
              <a:rPr lang="en-US" altLang="en-US" sz="3200" i="1" dirty="0" smtClean="0"/>
              <a:t>Stack</a:t>
            </a:r>
            <a:r>
              <a:rPr lang="en-US" altLang="en-US" dirty="0" smtClean="0">
                <a:solidFill>
                  <a:srgbClr val="CC66FF"/>
                </a:solidFill>
              </a:rPr>
              <a:t>				</a:t>
            </a:r>
            <a:r>
              <a:rPr lang="en-US" altLang="en-US" sz="3600" i="1" dirty="0" smtClean="0"/>
              <a:t>Input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dirty="0" smtClean="0">
                <a:solidFill>
                  <a:srgbClr val="FF0000"/>
                </a:solidFill>
              </a:rPr>
              <a:t>   </a:t>
            </a:r>
            <a:r>
              <a:rPr lang="en-US" altLang="en-US" dirty="0" smtClean="0"/>
              <a:t>…id ( </a:t>
            </a:r>
            <a:r>
              <a:rPr lang="en-US" altLang="en-US" u="sng" dirty="0" smtClean="0"/>
              <a:t>id</a:t>
            </a:r>
            <a:r>
              <a:rPr lang="en-US" altLang="en-US" dirty="0" smtClean="0"/>
              <a:t>                                      ,id)…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sz="2000" dirty="0" smtClean="0"/>
              <a:t>	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sz="2000" dirty="0" smtClean="0">
                <a:solidFill>
                  <a:srgbClr val="33CC33"/>
                </a:solidFill>
              </a:rPr>
              <a:t> </a:t>
            </a:r>
            <a:r>
              <a:rPr lang="en-US" altLang="en-US" sz="2000" i="1" dirty="0" smtClean="0"/>
              <a:t>Note</a:t>
            </a:r>
            <a:r>
              <a:rPr lang="en-US" altLang="en-US" sz="2000" dirty="0" smtClean="0"/>
              <a:t>: </a:t>
            </a:r>
            <a:r>
              <a:rPr lang="en-US" altLang="en-US" sz="2000" dirty="0" smtClean="0">
                <a:solidFill>
                  <a:srgbClr val="00B050"/>
                </a:solidFill>
              </a:rPr>
              <a:t>id</a:t>
            </a:r>
            <a:r>
              <a:rPr lang="en-US" altLang="en-US" sz="2000" dirty="0" smtClean="0"/>
              <a:t> on top of the stack must be reduced;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sz="2000" dirty="0" smtClean="0"/>
              <a:t> the parser does not know which  rule to apply ( </a:t>
            </a:r>
            <a:r>
              <a:rPr lang="en-US" altLang="en-US" sz="2000" dirty="0" smtClean="0">
                <a:solidFill>
                  <a:srgbClr val="FF0000"/>
                </a:solidFill>
              </a:rPr>
              <a:t>5 or 7?)</a:t>
            </a:r>
          </a:p>
        </p:txBody>
      </p:sp>
    </p:spTree>
    <p:extLst>
      <p:ext uri="{BB962C8B-B14F-4D97-AF65-F5344CB8AC3E}">
        <p14:creationId xmlns:p14="http://schemas.microsoft.com/office/powerpoint/2010/main" val="101905882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Footer Placeholder 4"/>
          <p:cNvSpPr>
            <a:spLocks noGrp="1"/>
          </p:cNvSpPr>
          <p:nvPr>
            <p:ph type="ftr" sz="quarter" idx="4294967295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dirty="0" smtClean="0"/>
              <a:t>Csci465</a:t>
            </a:r>
          </a:p>
        </p:txBody>
      </p:sp>
      <p:sp>
        <p:nvSpPr>
          <p:cNvPr id="113667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6745288" y="6491288"/>
            <a:ext cx="2133600" cy="366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3C4AE86B-5CB5-42B9-BA5E-3841844E39AF}" type="slidenum">
              <a:rPr lang="en-US" altLang="en-US"/>
              <a:pPr eaLnBrk="1" hangingPunct="1"/>
              <a:t>119</a:t>
            </a:fld>
            <a:endParaRPr lang="en-US" altLang="en-US"/>
          </a:p>
        </p:txBody>
      </p:sp>
      <p:sp>
        <p:nvSpPr>
          <p:cNvPr id="7270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/>
              <a:t>Con’t: reduce/reduce conflict (procedure call or array)</a:t>
            </a:r>
          </a:p>
        </p:txBody>
      </p:sp>
      <p:sp>
        <p:nvSpPr>
          <p:cNvPr id="11366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dirty="0" smtClean="0"/>
              <a:t>One solution is to change the token </a:t>
            </a:r>
            <a:r>
              <a:rPr lang="en-US" altLang="en-US" dirty="0" smtClean="0">
                <a:solidFill>
                  <a:srgbClr val="FF0000"/>
                </a:solidFill>
              </a:rPr>
              <a:t>id</a:t>
            </a:r>
            <a:r>
              <a:rPr lang="en-US" altLang="en-US" dirty="0" smtClean="0"/>
              <a:t> in p.1 to </a:t>
            </a:r>
            <a:r>
              <a:rPr lang="en-US" altLang="en-US" dirty="0" err="1" smtClean="0">
                <a:solidFill>
                  <a:srgbClr val="FF0000"/>
                </a:solidFill>
              </a:rPr>
              <a:t>procid</a:t>
            </a:r>
            <a:endParaRPr lang="en-US" altLang="en-US" dirty="0" smtClean="0">
              <a:solidFill>
                <a:srgbClr val="FF0000"/>
              </a:solidFill>
            </a:endParaRP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dirty="0" smtClean="0">
                <a:solidFill>
                  <a:srgbClr val="002060"/>
                </a:solidFill>
              </a:rPr>
              <a:t>   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dirty="0" smtClean="0"/>
              <a:t>Stack				Input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dirty="0" smtClean="0">
                <a:solidFill>
                  <a:srgbClr val="FF0000"/>
                </a:solidFill>
              </a:rPr>
              <a:t>   </a:t>
            </a:r>
            <a:r>
              <a:rPr lang="en-US" altLang="en-US" dirty="0" smtClean="0"/>
              <a:t>…id ( </a:t>
            </a:r>
            <a:r>
              <a:rPr lang="en-US" altLang="en-US" u="sng" dirty="0" smtClean="0"/>
              <a:t>id  </a:t>
            </a:r>
            <a:r>
              <a:rPr lang="en-US" altLang="en-US" dirty="0" smtClean="0"/>
              <a:t>                                 ,id)…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sz="2000" dirty="0" smtClean="0"/>
              <a:t>	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sz="2000" dirty="0" smtClean="0">
                <a:solidFill>
                  <a:srgbClr val="33CC33"/>
                </a:solidFill>
              </a:rPr>
              <a:t>      </a:t>
            </a:r>
            <a:r>
              <a:rPr lang="en-US" altLang="en-US" dirty="0" smtClean="0"/>
              <a:t>Stack	</a:t>
            </a:r>
            <a:r>
              <a:rPr lang="en-US" altLang="en-US" sz="2000" dirty="0" smtClean="0"/>
              <a:t>			    </a:t>
            </a:r>
            <a:r>
              <a:rPr lang="en-US" altLang="en-US" dirty="0" smtClean="0"/>
              <a:t>Input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sz="2000" dirty="0" smtClean="0">
                <a:solidFill>
                  <a:srgbClr val="FF0000"/>
                </a:solidFill>
              </a:rPr>
              <a:t>   …</a:t>
            </a:r>
            <a:r>
              <a:rPr lang="en-US" altLang="en-US" dirty="0" err="1" smtClean="0"/>
              <a:t>procid</a:t>
            </a:r>
            <a:r>
              <a:rPr lang="en-US" altLang="en-US" dirty="0" smtClean="0"/>
              <a:t> ( </a:t>
            </a:r>
            <a:r>
              <a:rPr lang="en-US" altLang="en-US" u="sng" dirty="0" smtClean="0"/>
              <a:t>id </a:t>
            </a:r>
            <a:r>
              <a:rPr lang="en-US" altLang="en-US" dirty="0" smtClean="0"/>
              <a:t>                              ,id)…</a:t>
            </a:r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en-US" sz="2000" dirty="0" smtClean="0">
              <a:solidFill>
                <a:srgbClr val="FF0000"/>
              </a:solidFill>
            </a:endParaRPr>
          </a:p>
        </p:txBody>
      </p:sp>
      <p:cxnSp>
        <p:nvCxnSpPr>
          <p:cNvPr id="3" name="Straight Connector 2"/>
          <p:cNvCxnSpPr/>
          <p:nvPr/>
        </p:nvCxnSpPr>
        <p:spPr>
          <a:xfrm flipV="1">
            <a:off x="264695" y="4572001"/>
            <a:ext cx="6124073" cy="3609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/>
          <p:cNvSpPr/>
          <p:nvPr/>
        </p:nvSpPr>
        <p:spPr>
          <a:xfrm>
            <a:off x="-33838" y="2963439"/>
            <a:ext cx="697831" cy="72189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97757" y="4772527"/>
            <a:ext cx="697831" cy="72189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71198496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Footer Placeholder 4"/>
          <p:cNvSpPr>
            <a:spLocks noGrp="1"/>
          </p:cNvSpPr>
          <p:nvPr>
            <p:ph type="ftr" sz="quarter" idx="4294967295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mtClean="0"/>
              <a:t>Csci465</a:t>
            </a:r>
          </a:p>
        </p:txBody>
      </p:sp>
      <p:sp>
        <p:nvSpPr>
          <p:cNvPr id="13315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6745288" y="6491288"/>
            <a:ext cx="2133600" cy="366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81C040B6-E864-4591-9689-1CFF146B9FCF}" type="slidenum">
              <a:rPr lang="en-US" altLang="en-US"/>
              <a:pPr eaLnBrk="1" hangingPunct="1"/>
              <a:t>12</a:t>
            </a:fld>
            <a:endParaRPr lang="en-US" altLang="en-US"/>
          </a:p>
        </p:txBody>
      </p:sp>
      <p:sp>
        <p:nvSpPr>
          <p:cNvPr id="717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65126"/>
            <a:ext cx="8515350" cy="1325563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/>
              <a:t>Context Free Grammar (CFG)</a:t>
            </a:r>
          </a:p>
        </p:txBody>
      </p:sp>
      <p:sp>
        <p:nvSpPr>
          <p:cNvPr id="1331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4739" y="1856628"/>
            <a:ext cx="8988315" cy="4222657"/>
          </a:xfrm>
        </p:spPr>
        <p:txBody>
          <a:bodyPr/>
          <a:lstStyle/>
          <a:p>
            <a:pPr eaLnBrk="1" hangingPunct="1"/>
            <a:r>
              <a:rPr lang="en-US" altLang="en-US" sz="2400" dirty="0" smtClean="0"/>
              <a:t>Grammar can be used  to describe most of syntax of PL</a:t>
            </a:r>
          </a:p>
          <a:p>
            <a:pPr lvl="1" eaLnBrk="1" hangingPunct="1"/>
            <a:r>
              <a:rPr lang="en-US" altLang="en-US" sz="2400" dirty="0" smtClean="0"/>
              <a:t> PLs allow sentence construction with </a:t>
            </a:r>
            <a:r>
              <a:rPr lang="en-US" altLang="en-US" sz="2400" dirty="0" smtClean="0">
                <a:solidFill>
                  <a:srgbClr val="FF0000"/>
                </a:solidFill>
              </a:rPr>
              <a:t>nested and matched parentheses</a:t>
            </a:r>
          </a:p>
          <a:p>
            <a:pPr eaLnBrk="1" hangingPunct="1"/>
            <a:r>
              <a:rPr lang="en-US" altLang="en-US" sz="2400" dirty="0" smtClean="0"/>
              <a:t>Some PL construct cannot be defined by Grammar</a:t>
            </a:r>
          </a:p>
          <a:p>
            <a:pPr lvl="1" eaLnBrk="1" hangingPunct="1"/>
            <a:r>
              <a:rPr lang="en-US" altLang="en-US" sz="2400" dirty="0" smtClean="0"/>
              <a:t>E.g., Define/use</a:t>
            </a:r>
          </a:p>
          <a:p>
            <a:pPr eaLnBrk="1" hangingPunct="1"/>
            <a:r>
              <a:rPr lang="en-US" altLang="en-US" sz="2400" dirty="0" smtClean="0"/>
              <a:t>These languages are specified by </a:t>
            </a:r>
            <a:r>
              <a:rPr lang="en-US" altLang="en-US" sz="2400" dirty="0" smtClean="0">
                <a:solidFill>
                  <a:srgbClr val="FF0000"/>
                </a:solidFill>
              </a:rPr>
              <a:t>CFG</a:t>
            </a:r>
          </a:p>
          <a:p>
            <a:pPr lvl="1" eaLnBrk="1" hangingPunct="1"/>
            <a:r>
              <a:rPr lang="en-US" altLang="en-US" sz="2400" dirty="0" smtClean="0"/>
              <a:t>Every language defined by CFG can be recognized by </a:t>
            </a:r>
            <a:r>
              <a:rPr lang="en-US" altLang="en-US" sz="2400" dirty="0" smtClean="0">
                <a:solidFill>
                  <a:srgbClr val="0070C0"/>
                </a:solidFill>
              </a:rPr>
              <a:t>Push Down Automata (PDA) </a:t>
            </a:r>
            <a:r>
              <a:rPr lang="en-US" altLang="en-US" sz="2400" dirty="0" smtClean="0"/>
              <a:t>or any Language accepted by PDA is CFG</a:t>
            </a:r>
          </a:p>
          <a:p>
            <a:pPr eaLnBrk="1" hangingPunct="1"/>
            <a:endParaRPr lang="en-US" altLang="en-US" dirty="0" smtClean="0"/>
          </a:p>
          <a:p>
            <a:pPr lvl="1" eaLnBrk="1" hangingPunct="1"/>
            <a:endParaRPr lang="en-US" altLang="en-US" dirty="0" smtClean="0"/>
          </a:p>
          <a:p>
            <a:pPr eaLnBrk="1" hangingPunct="1"/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409920479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Footer Placeholder 4"/>
          <p:cNvSpPr>
            <a:spLocks noGrp="1"/>
          </p:cNvSpPr>
          <p:nvPr>
            <p:ph type="ftr" sz="quarter" idx="4294967295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mtClean="0"/>
              <a:t>Csci465</a:t>
            </a:r>
          </a:p>
        </p:txBody>
      </p:sp>
      <p:sp>
        <p:nvSpPr>
          <p:cNvPr id="123907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6745288" y="6491288"/>
            <a:ext cx="2133600" cy="366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3BF8BE96-F957-472D-A73E-F2369FE74071}" type="slidenum">
              <a:rPr lang="en-US" altLang="en-US"/>
              <a:pPr eaLnBrk="1" hangingPunct="1"/>
              <a:t>120</a:t>
            </a:fld>
            <a:endParaRPr lang="en-US" altLang="en-US"/>
          </a:p>
        </p:txBody>
      </p:sp>
      <p:sp>
        <p:nvSpPr>
          <p:cNvPr id="8294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/>
              <a:t>LR (1) Grammars</a:t>
            </a:r>
          </a:p>
        </p:txBody>
      </p:sp>
      <p:pic>
        <p:nvPicPr>
          <p:cNvPr id="123909" name="Picture 3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80473" y="1690689"/>
            <a:ext cx="9144000" cy="5323722"/>
          </a:xfrm>
        </p:spPr>
      </p:pic>
    </p:spTree>
    <p:extLst>
      <p:ext uri="{BB962C8B-B14F-4D97-AF65-F5344CB8AC3E}">
        <p14:creationId xmlns:p14="http://schemas.microsoft.com/office/powerpoint/2010/main" val="242207983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Footer Placeholder 4"/>
          <p:cNvSpPr>
            <a:spLocks noGrp="1"/>
          </p:cNvSpPr>
          <p:nvPr>
            <p:ph type="ftr" sz="quarter" idx="4294967295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mtClean="0"/>
              <a:t>Csci465</a:t>
            </a:r>
          </a:p>
        </p:txBody>
      </p:sp>
      <p:sp>
        <p:nvSpPr>
          <p:cNvPr id="125955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6745288" y="6491288"/>
            <a:ext cx="2133600" cy="366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B723A2A3-641D-4CF4-A054-7DF7FC51B123}" type="slidenum">
              <a:rPr lang="en-US" altLang="en-US"/>
              <a:pPr eaLnBrk="1" hangingPunct="1"/>
              <a:t>121</a:t>
            </a:fld>
            <a:endParaRPr lang="en-US" altLang="en-US"/>
          </a:p>
        </p:txBody>
      </p:sp>
      <p:sp>
        <p:nvSpPr>
          <p:cNvPr id="8499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/>
              <a:t>Final note on LR (k)</a:t>
            </a:r>
          </a:p>
        </p:txBody>
      </p:sp>
      <p:sp>
        <p:nvSpPr>
          <p:cNvPr id="12595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80474" y="1956454"/>
            <a:ext cx="8334876" cy="4222657"/>
          </a:xfrm>
        </p:spPr>
        <p:txBody>
          <a:bodyPr/>
          <a:lstStyle/>
          <a:p>
            <a:pPr eaLnBrk="1" hangingPunct="1"/>
            <a:r>
              <a:rPr lang="en-US" altLang="en-US" sz="4000" dirty="0" smtClean="0"/>
              <a:t>LR</a:t>
            </a:r>
          </a:p>
          <a:p>
            <a:pPr lvl="1" eaLnBrk="1" hangingPunct="1"/>
            <a:r>
              <a:rPr lang="en-US" altLang="en-US" sz="3200" dirty="0" smtClean="0"/>
              <a:t>More general and more </a:t>
            </a:r>
            <a:r>
              <a:rPr lang="en-US" altLang="en-US" sz="3200" b="1" dirty="0" smtClean="0"/>
              <a:t>expressive</a:t>
            </a:r>
            <a:r>
              <a:rPr lang="en-US" altLang="en-US" sz="3200" dirty="0" smtClean="0"/>
              <a:t> than CFG</a:t>
            </a:r>
          </a:p>
          <a:p>
            <a:pPr lvl="1" eaLnBrk="1" hangingPunct="1"/>
            <a:r>
              <a:rPr lang="en-US" altLang="en-US" sz="3200" dirty="0" smtClean="0"/>
              <a:t>The  decisions are made at </a:t>
            </a:r>
            <a:r>
              <a:rPr lang="en-US" altLang="en-US" sz="3200" b="1" dirty="0" smtClean="0"/>
              <a:t>R.H.S of the rule </a:t>
            </a:r>
            <a:r>
              <a:rPr lang="en-US" altLang="en-US" sz="3200" dirty="0" smtClean="0"/>
              <a:t>using some or </a:t>
            </a:r>
            <a:r>
              <a:rPr lang="en-US" altLang="en-US" sz="3200" dirty="0" smtClean="0">
                <a:solidFill>
                  <a:srgbClr val="C00000"/>
                </a:solidFill>
              </a:rPr>
              <a:t>ALL</a:t>
            </a:r>
            <a:r>
              <a:rPr lang="en-US" altLang="en-US" sz="3200" dirty="0" smtClean="0"/>
              <a:t> part of the production </a:t>
            </a:r>
          </a:p>
          <a:p>
            <a:pPr lvl="1" eaLnBrk="1" hangingPunct="1"/>
            <a:r>
              <a:rPr lang="en-US" altLang="en-US" sz="3200" dirty="0" smtClean="0"/>
              <a:t>Uses </a:t>
            </a:r>
            <a:r>
              <a:rPr lang="en-US" altLang="en-US" sz="3200" dirty="0" smtClean="0">
                <a:solidFill>
                  <a:srgbClr val="0070C0"/>
                </a:solidFill>
              </a:rPr>
              <a:t>more context </a:t>
            </a:r>
            <a:r>
              <a:rPr lang="en-US" altLang="en-US" sz="3200" dirty="0" smtClean="0"/>
              <a:t>than LL(k)</a:t>
            </a:r>
          </a:p>
        </p:txBody>
      </p:sp>
    </p:spTree>
    <p:extLst>
      <p:ext uri="{BB962C8B-B14F-4D97-AF65-F5344CB8AC3E}">
        <p14:creationId xmlns:p14="http://schemas.microsoft.com/office/powerpoint/2010/main" val="427036040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with LR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Main drawback of LR</a:t>
            </a:r>
          </a:p>
          <a:p>
            <a:pPr lvl="1"/>
            <a:r>
              <a:rPr lang="en-US" sz="3200" dirty="0" smtClean="0"/>
              <a:t>TOO much work to build an LR by hand</a:t>
            </a:r>
          </a:p>
          <a:p>
            <a:pPr lvl="1"/>
            <a:r>
              <a:rPr lang="en-US" sz="3200" dirty="0" smtClean="0"/>
              <a:t>Need a tool, an LR parser generator (</a:t>
            </a:r>
            <a:r>
              <a:rPr lang="en-US" sz="3200" dirty="0" err="1" smtClean="0"/>
              <a:t>Yacc</a:t>
            </a:r>
            <a:r>
              <a:rPr lang="en-US" sz="3200" dirty="0" smtClean="0"/>
              <a:t>)</a:t>
            </a:r>
          </a:p>
          <a:p>
            <a:pPr lvl="2"/>
            <a:r>
              <a:rPr lang="en-US" sz="3200" dirty="0" smtClean="0"/>
              <a:t>In case the hammer is ambiguous, then the tool can locates these issues by providing detailed diagnostic messages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037550974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does SRP 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1608" y="1690689"/>
            <a:ext cx="7886700" cy="4222657"/>
          </a:xfrm>
        </p:spPr>
        <p:txBody>
          <a:bodyPr>
            <a:noAutofit/>
          </a:bodyPr>
          <a:lstStyle/>
          <a:p>
            <a:r>
              <a:rPr lang="en-US" sz="2400" dirty="0" smtClean="0"/>
              <a:t>How does a SRP know what type of action should be performed?</a:t>
            </a:r>
          </a:p>
          <a:p>
            <a:pPr lvl="1"/>
            <a:r>
              <a:rPr lang="en-US" dirty="0" smtClean="0"/>
              <a:t>Example of actions are</a:t>
            </a:r>
          </a:p>
          <a:p>
            <a:pPr lvl="2"/>
            <a:r>
              <a:rPr lang="en-US" sz="2400" dirty="0" smtClean="0">
                <a:solidFill>
                  <a:srgbClr val="C00000"/>
                </a:solidFill>
              </a:rPr>
              <a:t>S</a:t>
            </a:r>
            <a:r>
              <a:rPr lang="en-US" sz="2400" dirty="0" smtClean="0"/>
              <a:t>hift</a:t>
            </a:r>
            <a:endParaRPr lang="en-US" sz="2400" dirty="0"/>
          </a:p>
          <a:p>
            <a:pPr lvl="2"/>
            <a:r>
              <a:rPr lang="en-US" sz="2400" dirty="0" smtClean="0">
                <a:solidFill>
                  <a:srgbClr val="C00000"/>
                </a:solidFill>
              </a:rPr>
              <a:t>Acc</a:t>
            </a:r>
            <a:r>
              <a:rPr lang="en-US" sz="2400" dirty="0" smtClean="0"/>
              <a:t>ept</a:t>
            </a:r>
          </a:p>
          <a:p>
            <a:pPr lvl="2"/>
            <a:r>
              <a:rPr lang="en-US" sz="2400" dirty="0" smtClean="0">
                <a:solidFill>
                  <a:srgbClr val="C00000"/>
                </a:solidFill>
              </a:rPr>
              <a:t>R</a:t>
            </a:r>
            <a:r>
              <a:rPr lang="en-US" sz="2400" dirty="0" smtClean="0"/>
              <a:t>educe</a:t>
            </a:r>
          </a:p>
          <a:p>
            <a:pPr lvl="2"/>
            <a:r>
              <a:rPr lang="en-US" sz="2400" dirty="0" smtClean="0">
                <a:solidFill>
                  <a:srgbClr val="C00000"/>
                </a:solidFill>
              </a:rPr>
              <a:t>Err</a:t>
            </a:r>
            <a:r>
              <a:rPr lang="en-US" sz="2400" dirty="0" smtClean="0"/>
              <a:t>or</a:t>
            </a:r>
          </a:p>
          <a:p>
            <a:r>
              <a:rPr lang="en-US" sz="2400" dirty="0" smtClean="0"/>
              <a:t>For example, how does the parser know the T on the top of the stack is not handle and therefore the right action is to perform shift?</a:t>
            </a:r>
          </a:p>
          <a:p>
            <a:r>
              <a:rPr lang="en-US" sz="2400" dirty="0" smtClean="0"/>
              <a:t>The parser makes the right decision (</a:t>
            </a:r>
            <a:r>
              <a:rPr lang="en-US" sz="2400" dirty="0">
                <a:solidFill>
                  <a:srgbClr val="C00000"/>
                </a:solidFill>
              </a:rPr>
              <a:t>S</a:t>
            </a:r>
            <a:r>
              <a:rPr lang="en-US" sz="2400" dirty="0" smtClean="0">
                <a:solidFill>
                  <a:srgbClr val="C00000"/>
                </a:solidFill>
              </a:rPr>
              <a:t>, </a:t>
            </a:r>
            <a:r>
              <a:rPr lang="en-US" sz="2400" dirty="0">
                <a:solidFill>
                  <a:srgbClr val="C00000"/>
                </a:solidFill>
              </a:rPr>
              <a:t>R</a:t>
            </a:r>
            <a:r>
              <a:rPr lang="en-US" sz="2400" dirty="0" smtClean="0">
                <a:solidFill>
                  <a:srgbClr val="C00000"/>
                </a:solidFill>
              </a:rPr>
              <a:t>, </a:t>
            </a:r>
            <a:r>
              <a:rPr lang="en-US" sz="2400" dirty="0" err="1" smtClean="0">
                <a:solidFill>
                  <a:srgbClr val="C00000"/>
                </a:solidFill>
              </a:rPr>
              <a:t>Acc</a:t>
            </a:r>
            <a:r>
              <a:rPr lang="en-US" sz="2400" dirty="0" smtClean="0">
                <a:solidFill>
                  <a:srgbClr val="C00000"/>
                </a:solidFill>
              </a:rPr>
              <a:t>, Err</a:t>
            </a:r>
            <a:r>
              <a:rPr lang="en-US" sz="2400" dirty="0" smtClean="0"/>
              <a:t>) by building an </a:t>
            </a:r>
            <a:r>
              <a:rPr lang="en-US" sz="2400" dirty="0" smtClean="0">
                <a:solidFill>
                  <a:srgbClr val="00B0F0"/>
                </a:solidFill>
              </a:rPr>
              <a:t>DFA</a:t>
            </a:r>
            <a:r>
              <a:rPr lang="en-US" sz="2400" dirty="0" smtClean="0"/>
              <a:t> in which the states keep track of where we are during the parsing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66292447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Footer Placeholder 2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dirty="0" smtClean="0"/>
              <a:t>Csci465</a:t>
            </a:r>
          </a:p>
        </p:txBody>
      </p:sp>
      <p:sp>
        <p:nvSpPr>
          <p:cNvPr id="114691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79BD38A4-2563-40D1-A9A4-0FEFD52132DB}" type="slidenum">
              <a:rPr lang="en-US" altLang="en-US"/>
              <a:pPr eaLnBrk="1" hangingPunct="1"/>
              <a:t>124</a:t>
            </a:fld>
            <a:endParaRPr lang="en-US" altLang="en-US"/>
          </a:p>
        </p:txBody>
      </p:sp>
      <p:sp>
        <p:nvSpPr>
          <p:cNvPr id="7373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50963" y="214313"/>
            <a:ext cx="7793037" cy="1462087"/>
          </a:xfrm>
        </p:spPr>
        <p:txBody>
          <a:bodyPr/>
          <a:lstStyle/>
          <a:p>
            <a:pPr eaLnBrk="1" hangingPunct="1">
              <a:defRPr/>
            </a:pPr>
            <a:r>
              <a:rPr lang="en-US" smtClean="0"/>
              <a:t>Model of LR Parsing</a:t>
            </a:r>
          </a:p>
        </p:txBody>
      </p:sp>
      <p:pic>
        <p:nvPicPr>
          <p:cNvPr id="11469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260" y="1341480"/>
            <a:ext cx="6418263" cy="473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cxnSp>
        <p:nvCxnSpPr>
          <p:cNvPr id="3" name="Straight Arrow Connector 2"/>
          <p:cNvCxnSpPr/>
          <p:nvPr/>
        </p:nvCxnSpPr>
        <p:spPr>
          <a:xfrm>
            <a:off x="5000368" y="5609968"/>
            <a:ext cx="1853513" cy="1400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6993924" y="5585254"/>
            <a:ext cx="1622854" cy="42013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/>
              <a:t>Goto</a:t>
            </a:r>
            <a:r>
              <a:rPr lang="en-US" dirty="0" smtClean="0"/>
              <a:t>(S</a:t>
            </a:r>
            <a:r>
              <a:rPr lang="en-US" baseline="-25000" dirty="0" smtClean="0"/>
              <a:t>i</a:t>
            </a:r>
            <a:r>
              <a:rPr lang="en-US" dirty="0" smtClean="0"/>
              <a:t>,N</a:t>
            </a:r>
            <a:r>
              <a:rPr lang="en-US" baseline="-25000" dirty="0" smtClean="0"/>
              <a:t>i</a:t>
            </a:r>
            <a:r>
              <a:rPr lang="en-US" dirty="0" smtClean="0"/>
              <a:t>)=</a:t>
            </a:r>
            <a:r>
              <a:rPr lang="en-US" dirty="0" err="1" smtClean="0"/>
              <a:t>S</a:t>
            </a:r>
            <a:r>
              <a:rPr lang="en-US" baseline="-25000" dirty="0" err="1"/>
              <a:t>j</a:t>
            </a:r>
            <a:endParaRPr lang="en-US" baseline="-25000" dirty="0"/>
          </a:p>
        </p:txBody>
      </p:sp>
      <p:sp>
        <p:nvSpPr>
          <p:cNvPr id="2" name="Rectangle 1"/>
          <p:cNvSpPr/>
          <p:nvPr/>
        </p:nvSpPr>
        <p:spPr>
          <a:xfrm>
            <a:off x="150395" y="5870618"/>
            <a:ext cx="2707105" cy="9714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Shift, reduce, accept, error</a:t>
            </a:r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2923674" y="5730146"/>
            <a:ext cx="854242" cy="6262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285296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latin typeface="Arial Unicode MS" panose="020B0604020202020204" pitchFamily="34" charset="-128"/>
              </a:rPr>
              <a:t>To create an LR parser, we </a:t>
            </a:r>
            <a:r>
              <a:rPr lang="en-US" altLang="en-US" dirty="0" smtClean="0">
                <a:latin typeface="Arial Unicode MS" panose="020B0604020202020204" pitchFamily="34" charset="-128"/>
              </a:rPr>
              <a:t>need to construct a table (</a:t>
            </a:r>
            <a:r>
              <a:rPr lang="en-US" altLang="en-US" b="1" dirty="0" smtClean="0">
                <a:latin typeface="Arial Unicode MS" panose="020B0604020202020204" pitchFamily="34" charset="-128"/>
              </a:rPr>
              <a:t>action + </a:t>
            </a:r>
            <a:r>
              <a:rPr lang="en-US" altLang="en-US" b="1" dirty="0" err="1" smtClean="0">
                <a:latin typeface="Arial Unicode MS" panose="020B0604020202020204" pitchFamily="34" charset="-128"/>
              </a:rPr>
              <a:t>goto</a:t>
            </a:r>
            <a:r>
              <a:rPr lang="en-US" altLang="en-US" b="1" dirty="0" smtClean="0">
                <a:latin typeface="Arial Unicode MS" panose="020B0604020202020204" pitchFamily="34" charset="-128"/>
              </a:rPr>
              <a:t> table</a:t>
            </a:r>
            <a:r>
              <a:rPr lang="en-US" altLang="en-US" dirty="0">
                <a:latin typeface="Arial Unicode MS" panose="020B0604020202020204" pitchFamily="34" charset="-128"/>
              </a:rPr>
              <a:t>)</a:t>
            </a:r>
            <a:endParaRPr lang="en-US" altLang="en-US" dirty="0" smtClean="0">
              <a:latin typeface="Arial Unicode MS" panose="020B0604020202020204" pitchFamily="34" charset="-128"/>
            </a:endParaRP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2800" dirty="0">
                <a:latin typeface="Arial Unicode MS" panose="020B0604020202020204" pitchFamily="34" charset="-128"/>
              </a:rPr>
              <a:t>R</a:t>
            </a:r>
            <a:r>
              <a:rPr lang="en-US" altLang="en-US" sz="2800" dirty="0" smtClean="0">
                <a:latin typeface="Arial Unicode MS" panose="020B0604020202020204" pitchFamily="34" charset="-128"/>
              </a:rPr>
              <a:t>ow = </a:t>
            </a:r>
            <a:r>
              <a:rPr lang="en-US" altLang="en-US" sz="2800" dirty="0" smtClean="0">
                <a:solidFill>
                  <a:srgbClr val="00B050"/>
                </a:solidFill>
                <a:latin typeface="Arial Unicode MS" panose="020B0604020202020204" pitchFamily="34" charset="-128"/>
              </a:rPr>
              <a:t>states</a:t>
            </a:r>
            <a:r>
              <a:rPr lang="en-US" altLang="en-US" sz="2800" dirty="0" smtClean="0">
                <a:latin typeface="Arial Unicode MS" panose="020B0604020202020204" pitchFamily="34" charset="-128"/>
              </a:rPr>
              <a:t> 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2800" dirty="0" smtClean="0">
                <a:latin typeface="Arial Unicode MS" panose="020B0604020202020204" pitchFamily="34" charset="-128"/>
              </a:rPr>
              <a:t>Columns = </a:t>
            </a:r>
            <a:r>
              <a:rPr lang="en-US" altLang="en-US" sz="2800" dirty="0" smtClean="0">
                <a:solidFill>
                  <a:srgbClr val="7030A0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sz="2800" dirty="0">
                <a:solidFill>
                  <a:srgbClr val="7030A0"/>
                </a:solidFill>
                <a:latin typeface="Arial Unicode MS" panose="020B0604020202020204" pitchFamily="34" charset="-128"/>
              </a:rPr>
              <a:t>terminals and non-terminals. </a:t>
            </a:r>
            <a:endParaRPr lang="en-US" altLang="en-US" sz="2800" dirty="0" smtClean="0">
              <a:solidFill>
                <a:srgbClr val="7030A0"/>
              </a:solidFill>
              <a:latin typeface="Arial Unicode MS" panose="020B0604020202020204" pitchFamily="34" charset="-128"/>
            </a:endParaRP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2800" dirty="0" smtClean="0">
                <a:latin typeface="Arial Unicode MS" panose="020B0604020202020204" pitchFamily="34" charset="-128"/>
              </a:rPr>
              <a:t>Table </a:t>
            </a:r>
            <a:r>
              <a:rPr lang="en-US" altLang="en-US" sz="2800" dirty="0">
                <a:latin typeface="Arial Unicode MS" panose="020B0604020202020204" pitchFamily="34" charset="-128"/>
              </a:rPr>
              <a:t>entry can have four </a:t>
            </a:r>
            <a:r>
              <a:rPr lang="en-US" altLang="en-US" sz="2800" dirty="0" smtClean="0">
                <a:latin typeface="Arial Unicode MS" panose="020B0604020202020204" pitchFamily="34" charset="-128"/>
              </a:rPr>
              <a:t>possible values</a:t>
            </a:r>
            <a:endParaRPr lang="en-US" altLang="en-US" sz="2800" dirty="0">
              <a:latin typeface="Arial Unicode MS" panose="020B0604020202020204" pitchFamily="34" charset="-128"/>
            </a:endParaRPr>
          </a:p>
          <a:p>
            <a:pPr lvl="2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2800" dirty="0" smtClean="0">
                <a:solidFill>
                  <a:srgbClr val="C00000"/>
                </a:solidFill>
                <a:latin typeface="Arial Unicode MS" panose="020B0604020202020204" pitchFamily="34" charset="-128"/>
              </a:rPr>
              <a:t>S</a:t>
            </a:r>
            <a:r>
              <a:rPr lang="en-US" altLang="en-US" sz="2800" dirty="0" smtClean="0">
                <a:latin typeface="Arial Unicode MS" panose="020B0604020202020204" pitchFamily="34" charset="-128"/>
              </a:rPr>
              <a:t>hift</a:t>
            </a:r>
            <a:endParaRPr lang="en-US" altLang="en-US" sz="2800" dirty="0">
              <a:latin typeface="Arial Unicode MS" panose="020B0604020202020204" pitchFamily="34" charset="-128"/>
            </a:endParaRPr>
          </a:p>
          <a:p>
            <a:pPr lvl="2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2800" dirty="0" smtClean="0">
                <a:solidFill>
                  <a:srgbClr val="C00000"/>
                </a:solidFill>
                <a:latin typeface="Arial Unicode MS" panose="020B0604020202020204" pitchFamily="34" charset="-128"/>
              </a:rPr>
              <a:t>R</a:t>
            </a:r>
            <a:r>
              <a:rPr lang="en-US" altLang="en-US" sz="2800" dirty="0" smtClean="0">
                <a:latin typeface="Arial Unicode MS" panose="020B0604020202020204" pitchFamily="34" charset="-128"/>
              </a:rPr>
              <a:t>educe </a:t>
            </a:r>
            <a:endParaRPr lang="en-US" altLang="en-US" sz="2800" dirty="0">
              <a:latin typeface="Arial Unicode MS" panose="020B0604020202020204" pitchFamily="34" charset="-128"/>
            </a:endParaRPr>
          </a:p>
          <a:p>
            <a:pPr lvl="2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2800" dirty="0" smtClean="0">
                <a:solidFill>
                  <a:srgbClr val="C00000"/>
                </a:solidFill>
                <a:latin typeface="Arial Unicode MS" panose="020B0604020202020204" pitchFamily="34" charset="-128"/>
              </a:rPr>
              <a:t>Acc</a:t>
            </a:r>
            <a:r>
              <a:rPr lang="en-US" altLang="en-US" sz="2800" dirty="0" smtClean="0">
                <a:latin typeface="Arial Unicode MS" panose="020B0604020202020204" pitchFamily="34" charset="-128"/>
              </a:rPr>
              <a:t>ept</a:t>
            </a:r>
          </a:p>
          <a:p>
            <a:pPr lvl="2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2800" dirty="0" smtClean="0">
                <a:solidFill>
                  <a:srgbClr val="C00000"/>
                </a:solidFill>
                <a:latin typeface="Arial Unicode MS" panose="020B0604020202020204" pitchFamily="34" charset="-128"/>
              </a:rPr>
              <a:t>E</a:t>
            </a:r>
            <a:r>
              <a:rPr lang="en-US" altLang="en-US" sz="2800" dirty="0" smtClean="0">
                <a:latin typeface="Arial Unicode MS" panose="020B0604020202020204" pitchFamily="34" charset="-128"/>
              </a:rPr>
              <a:t>rror  </a:t>
            </a:r>
            <a:endParaRPr lang="en-US" altLang="en-US" sz="2800" dirty="0">
              <a:latin typeface="Arial Unicode MS" panose="020B0604020202020204" pitchFamily="34" charset="-128"/>
            </a:endParaRPr>
          </a:p>
          <a:p>
            <a:endParaRPr lang="en-US" dirty="0"/>
          </a:p>
        </p:txBody>
      </p:sp>
      <p:sp>
        <p:nvSpPr>
          <p:cNvPr id="4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628650" y="566242"/>
            <a:ext cx="6917278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5400" b="0" i="0" u="none" strike="noStrike" cap="none" normalizeH="0" baseline="0" dirty="0" smtClean="0">
                <a:ln>
                  <a:noFill/>
                </a:ln>
                <a:effectLst/>
                <a:latin typeface="Arial Unicode MS" panose="020B0604020202020204" pitchFamily="34" charset="-128"/>
              </a:rPr>
              <a:t>LR Parsing Algorithm</a:t>
            </a:r>
            <a:r>
              <a:rPr kumimoji="0" lang="en-US" altLang="en-US" sz="5400" b="0" i="0" u="none" strike="noStrike" cap="none" normalizeH="0" baseline="0" dirty="0" smtClean="0">
                <a:ln>
                  <a:noFill/>
                </a:ln>
                <a:effectLst/>
              </a:rPr>
              <a:t> </a:t>
            </a:r>
            <a:endParaRPr kumimoji="0" lang="en-US" altLang="en-US" sz="5400" b="0" i="0" u="none" strike="noStrike" cap="none" normalizeH="0" baseline="0" dirty="0" smtClean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1431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Shift action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shift state #: </a:t>
            </a:r>
            <a:endParaRPr lang="en-US" sz="3200" dirty="0" smtClean="0"/>
          </a:p>
          <a:p>
            <a:pPr lvl="1"/>
            <a:r>
              <a:rPr lang="en-US" sz="3200" dirty="0" smtClean="0"/>
              <a:t>Indicates </a:t>
            </a:r>
            <a:r>
              <a:rPr lang="en-US" sz="3200" dirty="0"/>
              <a:t>that the </a:t>
            </a:r>
            <a:r>
              <a:rPr lang="en-US" sz="3200" dirty="0">
                <a:solidFill>
                  <a:srgbClr val="FF0000"/>
                </a:solidFill>
              </a:rPr>
              <a:t>current symbol </a:t>
            </a:r>
            <a:r>
              <a:rPr lang="en-US" sz="3200" dirty="0"/>
              <a:t>should be pushed onto the </a:t>
            </a:r>
            <a:r>
              <a:rPr lang="en-US" sz="3200" dirty="0" smtClean="0"/>
              <a:t>stack, which means the </a:t>
            </a:r>
            <a:r>
              <a:rPr lang="en-US" sz="3200" dirty="0"/>
              <a:t>automata should </a:t>
            </a:r>
            <a:r>
              <a:rPr lang="en-US" sz="3200" dirty="0" smtClean="0">
                <a:solidFill>
                  <a:srgbClr val="00B050"/>
                </a:solidFill>
              </a:rPr>
              <a:t>move </a:t>
            </a:r>
            <a:r>
              <a:rPr lang="en-US" sz="3200" dirty="0" smtClean="0"/>
              <a:t>to next state represented by </a:t>
            </a:r>
            <a:r>
              <a:rPr lang="en-US" sz="3200" b="1" dirty="0"/>
              <a:t>state #</a:t>
            </a:r>
            <a:r>
              <a:rPr lang="en-US" sz="3200" dirty="0"/>
              <a:t>. </a:t>
            </a:r>
            <a:endParaRPr lang="en-US" sz="3200" dirty="0" smtClean="0"/>
          </a:p>
          <a:p>
            <a:pPr lvl="1"/>
            <a:r>
              <a:rPr lang="en-US" sz="3200" dirty="0" smtClean="0"/>
              <a:t>The </a:t>
            </a:r>
            <a:r>
              <a:rPr lang="en-US" sz="3200" b="1" dirty="0">
                <a:solidFill>
                  <a:srgbClr val="FF0000"/>
                </a:solidFill>
              </a:rPr>
              <a:t>state #</a:t>
            </a:r>
            <a:r>
              <a:rPr lang="en-US" sz="3200" dirty="0"/>
              <a:t> </a:t>
            </a:r>
            <a:r>
              <a:rPr lang="en-US" sz="3200" dirty="0" smtClean="0"/>
              <a:t>is </a:t>
            </a:r>
            <a:r>
              <a:rPr lang="en-US" sz="3200" dirty="0"/>
              <a:t>pushed onto the stack.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042388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Reduce Action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Indicates </a:t>
            </a:r>
            <a:r>
              <a:rPr lang="en-US" dirty="0"/>
              <a:t>the number of state/symbol pairs that should be </a:t>
            </a:r>
            <a:r>
              <a:rPr lang="en-US" b="1" dirty="0">
                <a:solidFill>
                  <a:srgbClr val="FF0000"/>
                </a:solidFill>
              </a:rPr>
              <a:t>popped</a:t>
            </a:r>
            <a:r>
              <a:rPr lang="en-US" dirty="0">
                <a:solidFill>
                  <a:srgbClr val="FF0000"/>
                </a:solidFill>
              </a:rPr>
              <a:t> </a:t>
            </a:r>
            <a:endParaRPr lang="en-US" dirty="0" smtClean="0">
              <a:solidFill>
                <a:srgbClr val="FF0000"/>
              </a:solidFill>
            </a:endParaRPr>
          </a:p>
          <a:p>
            <a:r>
              <a:rPr lang="en-US" dirty="0" smtClean="0"/>
              <a:t> </a:t>
            </a:r>
            <a:r>
              <a:rPr lang="en-US" dirty="0"/>
              <a:t>T</a:t>
            </a:r>
            <a:r>
              <a:rPr lang="en-US" dirty="0" smtClean="0"/>
              <a:t>he </a:t>
            </a:r>
            <a:r>
              <a:rPr lang="en-US" dirty="0"/>
              <a:t>non-terminal that should be </a:t>
            </a:r>
            <a:r>
              <a:rPr lang="en-US" b="1" dirty="0">
                <a:solidFill>
                  <a:srgbClr val="009A44"/>
                </a:solidFill>
              </a:rPr>
              <a:t>pushed back </a:t>
            </a:r>
            <a:r>
              <a:rPr lang="en-US" dirty="0"/>
              <a:t>onto the input stream. </a:t>
            </a:r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/>
              <a:t>table entry </a:t>
            </a:r>
            <a:r>
              <a:rPr lang="en-US" dirty="0" smtClean="0"/>
              <a:t>indicates (e.g., r</a:t>
            </a:r>
            <a:r>
              <a:rPr lang="en-US" baseline="-25000" dirty="0" smtClean="0"/>
              <a:t>j</a:t>
            </a:r>
            <a:r>
              <a:rPr lang="en-US" dirty="0" smtClean="0"/>
              <a:t>) </a:t>
            </a:r>
            <a:r>
              <a:rPr lang="en-US" dirty="0"/>
              <a:t>the </a:t>
            </a:r>
            <a:r>
              <a:rPr lang="en-US" dirty="0" smtClean="0"/>
              <a:t>production number to be applied to reduce L-H.S to R.H.S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4491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Accept &amp; Error actions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accept: </a:t>
            </a:r>
            <a:endParaRPr lang="en-US" dirty="0" smtClean="0"/>
          </a:p>
          <a:p>
            <a:pPr lvl="1"/>
            <a:r>
              <a:rPr lang="en-US" dirty="0" smtClean="0"/>
              <a:t>Accept </a:t>
            </a:r>
            <a:r>
              <a:rPr lang="en-US" dirty="0"/>
              <a:t>the input string as valid if there are no symbols left on the </a:t>
            </a:r>
            <a:r>
              <a:rPr lang="en-US" dirty="0" smtClean="0"/>
              <a:t>input </a:t>
            </a:r>
          </a:p>
          <a:p>
            <a:r>
              <a:rPr lang="en-US" dirty="0" smtClean="0"/>
              <a:t>error</a:t>
            </a:r>
            <a:r>
              <a:rPr lang="en-US" dirty="0"/>
              <a:t>: </a:t>
            </a:r>
            <a:endParaRPr lang="en-US" dirty="0" smtClean="0"/>
          </a:p>
          <a:p>
            <a:pPr lvl="1"/>
            <a:r>
              <a:rPr lang="en-US" dirty="0" smtClean="0"/>
              <a:t>The </a:t>
            </a:r>
            <a:r>
              <a:rPr lang="en-US" dirty="0"/>
              <a:t>current state </a:t>
            </a:r>
            <a:r>
              <a:rPr lang="en-US" dirty="0" smtClean="0"/>
              <a:t>doesn't </a:t>
            </a:r>
            <a:r>
              <a:rPr lang="en-US" dirty="0"/>
              <a:t>have a </a:t>
            </a:r>
            <a:r>
              <a:rPr lang="en-US" dirty="0">
                <a:solidFill>
                  <a:srgbClr val="00B050"/>
                </a:solidFill>
              </a:rPr>
              <a:t>valid transition </a:t>
            </a:r>
            <a:r>
              <a:rPr lang="en-US" dirty="0"/>
              <a:t>for the current input </a:t>
            </a:r>
            <a:r>
              <a:rPr lang="en-US" dirty="0" smtClean="0"/>
              <a:t>symbol, which means the </a:t>
            </a:r>
            <a:r>
              <a:rPr lang="en-US" dirty="0"/>
              <a:t>input string is </a:t>
            </a:r>
            <a:r>
              <a:rPr lang="en-US" dirty="0" smtClean="0">
                <a:solidFill>
                  <a:srgbClr val="FF0000"/>
                </a:solidFill>
              </a:rPr>
              <a:t>invalid!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9950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Quiz: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2064773"/>
            <a:ext cx="9144000" cy="3017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2347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Footer Placeholder 4"/>
          <p:cNvSpPr>
            <a:spLocks noGrp="1"/>
          </p:cNvSpPr>
          <p:nvPr>
            <p:ph type="ftr" sz="quarter" idx="4294967295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mtClean="0"/>
              <a:t>Csci465</a:t>
            </a:r>
          </a:p>
        </p:txBody>
      </p:sp>
      <p:sp>
        <p:nvSpPr>
          <p:cNvPr id="14339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6745288" y="6491288"/>
            <a:ext cx="2133600" cy="366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7CAB48A9-884D-41F5-B936-496D2E192AE3}" type="slidenum">
              <a:rPr lang="en-US" altLang="en-US"/>
              <a:pPr eaLnBrk="1" hangingPunct="1"/>
              <a:t>13</a:t>
            </a:fld>
            <a:endParaRPr lang="en-US" altLang="en-US"/>
          </a:p>
        </p:txBody>
      </p:sp>
      <p:sp>
        <p:nvSpPr>
          <p:cNvPr id="819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65126"/>
            <a:ext cx="8515350" cy="1325563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/>
              <a:t>CFG and PDA</a:t>
            </a:r>
          </a:p>
        </p:txBody>
      </p:sp>
      <p:sp>
        <p:nvSpPr>
          <p:cNvPr id="1434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1733597"/>
            <a:ext cx="9144000" cy="4222657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The focus here is on Context Free Language (CFL) that are accepted by  PDAs</a:t>
            </a:r>
          </a:p>
          <a:p>
            <a:pPr eaLnBrk="1" hangingPunct="1"/>
            <a:r>
              <a:rPr lang="en-US" altLang="en-US" dirty="0" smtClean="0"/>
              <a:t> CFL:</a:t>
            </a:r>
          </a:p>
          <a:p>
            <a:pPr lvl="1" eaLnBrk="1" hangingPunct="1"/>
            <a:r>
              <a:rPr lang="en-US" altLang="en-US" dirty="0" smtClean="0"/>
              <a:t> languages defined by LL(K) Context-Free Grammars</a:t>
            </a:r>
          </a:p>
          <a:p>
            <a:r>
              <a:rPr lang="en-US" altLang="en-US" dirty="0" smtClean="0"/>
              <a:t>LL? </a:t>
            </a:r>
          </a:p>
          <a:p>
            <a:pPr lvl="1"/>
            <a:r>
              <a:rPr lang="en-US" altLang="en-US" dirty="0" smtClean="0"/>
              <a:t>parses the input from </a:t>
            </a:r>
            <a:r>
              <a:rPr lang="en-US" altLang="en-US" b="1" dirty="0" smtClean="0">
                <a:solidFill>
                  <a:srgbClr val="0070C0"/>
                </a:solidFill>
              </a:rPr>
              <a:t>L</a:t>
            </a:r>
            <a:r>
              <a:rPr lang="en-US" altLang="en-US" dirty="0" smtClean="0">
                <a:solidFill>
                  <a:srgbClr val="0070C0"/>
                </a:solidFill>
              </a:rPr>
              <a:t>eft to Right</a:t>
            </a:r>
            <a:r>
              <a:rPr lang="en-US" altLang="en-US" dirty="0" smtClean="0"/>
              <a:t>, and constructs a </a:t>
            </a:r>
            <a:r>
              <a:rPr lang="en-US" altLang="en-US" b="1" dirty="0" smtClean="0">
                <a:solidFill>
                  <a:srgbClr val="00B050"/>
                </a:solidFill>
              </a:rPr>
              <a:t>L</a:t>
            </a:r>
            <a:r>
              <a:rPr lang="en-US" altLang="en-US" dirty="0" smtClean="0">
                <a:solidFill>
                  <a:srgbClr val="00B050"/>
                </a:solidFill>
              </a:rPr>
              <a:t>eftmost derivation </a:t>
            </a:r>
            <a:r>
              <a:rPr lang="en-US" altLang="en-US" dirty="0" smtClean="0"/>
              <a:t>of the sentence</a:t>
            </a:r>
          </a:p>
        </p:txBody>
      </p:sp>
    </p:spTree>
    <p:extLst>
      <p:ext uri="{BB962C8B-B14F-4D97-AF65-F5344CB8AC3E}">
        <p14:creationId xmlns:p14="http://schemas.microsoft.com/office/powerpoint/2010/main" val="417263924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Footer Placeholder 2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dirty="0" smtClean="0"/>
              <a:t>Csci465</a:t>
            </a:r>
          </a:p>
        </p:txBody>
      </p:sp>
      <p:sp>
        <p:nvSpPr>
          <p:cNvPr id="114691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79BD38A4-2563-40D1-A9A4-0FEFD52132DB}" type="slidenum">
              <a:rPr lang="en-US" altLang="en-US"/>
              <a:pPr eaLnBrk="1" hangingPunct="1"/>
              <a:t>130</a:t>
            </a:fld>
            <a:endParaRPr lang="en-US" altLang="en-US"/>
          </a:p>
        </p:txBody>
      </p:sp>
      <p:sp>
        <p:nvSpPr>
          <p:cNvPr id="7373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50963" y="214313"/>
            <a:ext cx="7793037" cy="1462087"/>
          </a:xfrm>
        </p:spPr>
        <p:txBody>
          <a:bodyPr/>
          <a:lstStyle/>
          <a:p>
            <a:pPr eaLnBrk="1" hangingPunct="1">
              <a:defRPr/>
            </a:pPr>
            <a:r>
              <a:rPr lang="en-US" smtClean="0"/>
              <a:t>Model of LR Parsing</a:t>
            </a:r>
          </a:p>
        </p:txBody>
      </p:sp>
      <p:pic>
        <p:nvPicPr>
          <p:cNvPr id="11469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260" y="1341480"/>
            <a:ext cx="6418263" cy="473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0214908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Footer Placeholder 4"/>
          <p:cNvSpPr>
            <a:spLocks noGrp="1"/>
          </p:cNvSpPr>
          <p:nvPr>
            <p:ph type="ftr" sz="quarter" idx="4294967295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mtClean="0"/>
              <a:t>Csci465</a:t>
            </a:r>
          </a:p>
        </p:txBody>
      </p:sp>
      <p:sp>
        <p:nvSpPr>
          <p:cNvPr id="124931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6745288" y="6491288"/>
            <a:ext cx="2133600" cy="366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F9331C2C-3D6C-44DD-93F9-0E522DAE5254}" type="slidenum">
              <a:rPr lang="en-US" altLang="en-US"/>
              <a:pPr eaLnBrk="1" hangingPunct="1"/>
              <a:t>131</a:t>
            </a:fld>
            <a:endParaRPr lang="en-US" altLang="en-US"/>
          </a:p>
        </p:txBody>
      </p:sp>
      <p:sp>
        <p:nvSpPr>
          <p:cNvPr id="8397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/>
              <a:t>Building LR Parsing Table</a:t>
            </a:r>
          </a:p>
        </p:txBody>
      </p:sp>
      <p:sp>
        <p:nvSpPr>
          <p:cNvPr id="12493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How to build an LR </a:t>
            </a:r>
            <a:r>
              <a:rPr lang="en-US" altLang="en-US" u="sng" dirty="0" smtClean="0">
                <a:solidFill>
                  <a:srgbClr val="FF0000"/>
                </a:solidFill>
              </a:rPr>
              <a:t>parsing table </a:t>
            </a:r>
            <a:r>
              <a:rPr lang="en-US" altLang="en-US" dirty="0" smtClean="0"/>
              <a:t>for a given grammar?</a:t>
            </a:r>
          </a:p>
          <a:p>
            <a:pPr eaLnBrk="1" hangingPunct="1"/>
            <a:r>
              <a:rPr lang="en-US" altLang="en-US" dirty="0" smtClean="0"/>
              <a:t>If we can build a parsing table for any given grammar G, then G is  said to be an LR grammar</a:t>
            </a:r>
          </a:p>
          <a:p>
            <a:r>
              <a:rPr lang="en-US" altLang="en-US" dirty="0" smtClean="0"/>
              <a:t>To be an LR  means</a:t>
            </a:r>
          </a:p>
          <a:p>
            <a:pPr lvl="1"/>
            <a:r>
              <a:rPr lang="en-US" altLang="en-US" dirty="0" smtClean="0"/>
              <a:t>Left-to-right </a:t>
            </a:r>
            <a:r>
              <a:rPr lang="en-US" altLang="en-US" dirty="0" smtClean="0">
                <a:solidFill>
                  <a:srgbClr val="00B050"/>
                </a:solidFill>
              </a:rPr>
              <a:t>SRP </a:t>
            </a:r>
            <a:r>
              <a:rPr lang="en-US" altLang="en-US" dirty="0" smtClean="0"/>
              <a:t>that can identify </a:t>
            </a:r>
            <a:r>
              <a:rPr lang="en-US" altLang="en-US" u="sng" dirty="0" smtClean="0">
                <a:solidFill>
                  <a:srgbClr val="0070C0"/>
                </a:solidFill>
              </a:rPr>
              <a:t>handles</a:t>
            </a:r>
            <a:r>
              <a:rPr lang="en-US" altLang="en-US" dirty="0" smtClean="0"/>
              <a:t> on the top of the stack</a:t>
            </a:r>
          </a:p>
          <a:p>
            <a:pPr lvl="1" eaLnBrk="1" hangingPunct="1"/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4116342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Footer Placeholder 4"/>
          <p:cNvSpPr>
            <a:spLocks noGrp="1"/>
          </p:cNvSpPr>
          <p:nvPr>
            <p:ph type="ftr" sz="quarter" idx="4294967295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mtClean="0"/>
              <a:t>Csci465</a:t>
            </a:r>
          </a:p>
        </p:txBody>
      </p:sp>
      <p:sp>
        <p:nvSpPr>
          <p:cNvPr id="126979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6745288" y="6491288"/>
            <a:ext cx="2133600" cy="366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9A4174BD-22D8-4585-8185-1B17F226EA07}" type="slidenum">
              <a:rPr lang="en-US" altLang="en-US"/>
              <a:pPr eaLnBrk="1" hangingPunct="1"/>
              <a:t>132</a:t>
            </a:fld>
            <a:endParaRPr lang="en-US" altLang="en-US"/>
          </a:p>
        </p:txBody>
      </p:sp>
      <p:sp>
        <p:nvSpPr>
          <p:cNvPr id="8602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/>
              <a:t>Toward Building SLR Tables</a:t>
            </a:r>
          </a:p>
        </p:txBody>
      </p:sp>
      <p:sp>
        <p:nvSpPr>
          <p:cNvPr id="12698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6253" y="1956454"/>
            <a:ext cx="8419097" cy="4222657"/>
          </a:xfrm>
        </p:spPr>
        <p:txBody>
          <a:bodyPr/>
          <a:lstStyle/>
          <a:p>
            <a:pPr eaLnBrk="1" hangingPunct="1"/>
            <a:r>
              <a:rPr lang="en-US" altLang="en-US" sz="4400" dirty="0" smtClean="0"/>
              <a:t>The SLR Parsing table</a:t>
            </a:r>
          </a:p>
          <a:p>
            <a:pPr lvl="1" eaLnBrk="1" hangingPunct="1"/>
            <a:r>
              <a:rPr lang="en-US" altLang="en-US" sz="4000" dirty="0" smtClean="0"/>
              <a:t>Build the </a:t>
            </a:r>
            <a:r>
              <a:rPr lang="en-US" altLang="en-US" sz="4000" u="sng" dirty="0" smtClean="0">
                <a:solidFill>
                  <a:srgbClr val="FF0000"/>
                </a:solidFill>
              </a:rPr>
              <a:t>collection of Items </a:t>
            </a:r>
            <a:r>
              <a:rPr lang="en-US" altLang="en-US" sz="4000" dirty="0" smtClean="0"/>
              <a:t>from Grammar</a:t>
            </a:r>
          </a:p>
          <a:p>
            <a:pPr lvl="1" eaLnBrk="1" hangingPunct="1"/>
            <a:r>
              <a:rPr lang="en-US" altLang="en-US" sz="4000" dirty="0" smtClean="0"/>
              <a:t>Group items into sets</a:t>
            </a:r>
          </a:p>
          <a:p>
            <a:pPr lvl="1" eaLnBrk="1" hangingPunct="1"/>
            <a:r>
              <a:rPr lang="en-US" altLang="en-US" sz="4000" dirty="0" smtClean="0"/>
              <a:t>Map sets into </a:t>
            </a:r>
            <a:r>
              <a:rPr lang="en-US" altLang="en-US" sz="4000" i="1" dirty="0" smtClean="0"/>
              <a:t>the states </a:t>
            </a:r>
            <a:r>
              <a:rPr lang="en-US" altLang="en-US" sz="4000" dirty="0" smtClean="0"/>
              <a:t>of  the SLR parser</a:t>
            </a:r>
          </a:p>
        </p:txBody>
      </p:sp>
    </p:spTree>
    <p:extLst>
      <p:ext uri="{BB962C8B-B14F-4D97-AF65-F5344CB8AC3E}">
        <p14:creationId xmlns:p14="http://schemas.microsoft.com/office/powerpoint/2010/main" val="138816828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Footer Placeholder 4"/>
          <p:cNvSpPr>
            <a:spLocks noGrp="1"/>
          </p:cNvSpPr>
          <p:nvPr>
            <p:ph type="ftr" sz="quarter" idx="4294967295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mtClean="0"/>
              <a:t>Csci465</a:t>
            </a:r>
          </a:p>
        </p:txBody>
      </p:sp>
      <p:sp>
        <p:nvSpPr>
          <p:cNvPr id="128003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6745288" y="6491288"/>
            <a:ext cx="2133600" cy="366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002D0CA0-0E4B-484E-8CB9-FA23D80EB6E3}" type="slidenum">
              <a:rPr lang="en-US" altLang="en-US"/>
              <a:pPr eaLnBrk="1" hangingPunct="1"/>
              <a:t>133</a:t>
            </a:fld>
            <a:endParaRPr lang="en-US" altLang="en-US"/>
          </a:p>
        </p:txBody>
      </p:sp>
      <p:sp>
        <p:nvSpPr>
          <p:cNvPr id="87044" name="Rectangle 2"/>
          <p:cNvSpPr>
            <a:spLocks noGrp="1" noChangeArrowheads="1"/>
          </p:cNvSpPr>
          <p:nvPr>
            <p:ph type="title"/>
          </p:nvPr>
        </p:nvSpPr>
        <p:spPr>
          <a:xfrm>
            <a:off x="108284" y="354165"/>
            <a:ext cx="7886700" cy="1325563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/>
              <a:t>An item of LR(0)</a:t>
            </a:r>
          </a:p>
        </p:txBody>
      </p:sp>
      <p:sp>
        <p:nvSpPr>
          <p:cNvPr id="12800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8284" y="1956454"/>
            <a:ext cx="8927432" cy="4624820"/>
          </a:xfrm>
        </p:spPr>
        <p:txBody>
          <a:bodyPr>
            <a:noAutofit/>
          </a:bodyPr>
          <a:lstStyle/>
          <a:p>
            <a:pPr eaLnBrk="1" hangingPunct="1"/>
            <a:r>
              <a:rPr lang="en-US" altLang="en-US" sz="3200" dirty="0" smtClean="0"/>
              <a:t>Item of a grammar G?</a:t>
            </a:r>
          </a:p>
          <a:p>
            <a:pPr lvl="1" eaLnBrk="1" hangingPunct="1"/>
            <a:r>
              <a:rPr lang="en-US" altLang="en-US" sz="3200" dirty="0" smtClean="0"/>
              <a:t>A production of G having a </a:t>
            </a:r>
            <a:r>
              <a:rPr lang="en-US" altLang="en-US" sz="3200" b="1" dirty="0" smtClean="0">
                <a:solidFill>
                  <a:srgbClr val="00B0F0"/>
                </a:solidFill>
              </a:rPr>
              <a:t>dot “.” </a:t>
            </a:r>
            <a:r>
              <a:rPr lang="en-US" altLang="en-US" sz="3200" dirty="0" smtClean="0"/>
              <a:t>at some position</a:t>
            </a:r>
          </a:p>
          <a:p>
            <a:pPr lvl="1" eaLnBrk="1" hangingPunct="1"/>
            <a:r>
              <a:rPr lang="en-US" altLang="en-US" sz="3200" dirty="0" smtClean="0"/>
              <a:t>dot? </a:t>
            </a:r>
          </a:p>
          <a:p>
            <a:pPr lvl="2"/>
            <a:r>
              <a:rPr lang="en-US" altLang="en-US" sz="3200" dirty="0" smtClean="0">
                <a:solidFill>
                  <a:srgbClr val="FF0000"/>
                </a:solidFill>
              </a:rPr>
              <a:t>Before dot “.” represents part of a </a:t>
            </a:r>
            <a:r>
              <a:rPr lang="en-US" altLang="en-US" sz="3200" b="1" dirty="0" smtClean="0">
                <a:solidFill>
                  <a:srgbClr val="FF0000"/>
                </a:solidFill>
              </a:rPr>
              <a:t>production</a:t>
            </a:r>
            <a:r>
              <a:rPr lang="en-US" altLang="en-US" sz="3200" dirty="0" smtClean="0">
                <a:solidFill>
                  <a:srgbClr val="FF0000"/>
                </a:solidFill>
              </a:rPr>
              <a:t> that has been seen at a given point </a:t>
            </a:r>
          </a:p>
          <a:p>
            <a:pPr lvl="2"/>
            <a:r>
              <a:rPr lang="en-US" altLang="en-US" sz="3200" dirty="0" smtClean="0">
                <a:solidFill>
                  <a:srgbClr val="00B050"/>
                </a:solidFill>
              </a:rPr>
              <a:t>After dot “.” represents part of a </a:t>
            </a:r>
            <a:r>
              <a:rPr lang="en-US" altLang="en-US" sz="3200" b="1" dirty="0" smtClean="0">
                <a:solidFill>
                  <a:srgbClr val="00B050"/>
                </a:solidFill>
              </a:rPr>
              <a:t>production</a:t>
            </a:r>
            <a:r>
              <a:rPr lang="en-US" altLang="en-US" sz="3200" dirty="0" smtClean="0">
                <a:solidFill>
                  <a:srgbClr val="00B050"/>
                </a:solidFill>
              </a:rPr>
              <a:t> remains to be seen </a:t>
            </a:r>
          </a:p>
          <a:p>
            <a:pPr lvl="2" eaLnBrk="1" hangingPunct="1"/>
            <a:endParaRPr lang="en-US" altLang="en-US" sz="3200" dirty="0" smtClean="0"/>
          </a:p>
        </p:txBody>
      </p:sp>
    </p:spTree>
    <p:extLst>
      <p:ext uri="{BB962C8B-B14F-4D97-AF65-F5344CB8AC3E}">
        <p14:creationId xmlns:p14="http://schemas.microsoft.com/office/powerpoint/2010/main" val="206596719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" y="0"/>
            <a:ext cx="9059779" cy="6087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029537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65126"/>
            <a:ext cx="8515350" cy="1325563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More on Items</a:t>
            </a:r>
            <a:endParaRPr lang="en-US" dirty="0"/>
          </a:p>
        </p:txBody>
      </p:sp>
      <p:sp>
        <p:nvSpPr>
          <p:cNvPr id="130051" name="Content Placeholder 2"/>
          <p:cNvSpPr>
            <a:spLocks noGrp="1"/>
          </p:cNvSpPr>
          <p:nvPr>
            <p:ph idx="1"/>
          </p:nvPr>
        </p:nvSpPr>
        <p:spPr>
          <a:xfrm>
            <a:off x="0" y="1956454"/>
            <a:ext cx="9144000" cy="4757167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2400" dirty="0" smtClean="0"/>
              <a:t>Example: A</a:t>
            </a:r>
            <a:r>
              <a:rPr lang="en-US" altLang="en-US" sz="2400" dirty="0" smtClean="0">
                <a:sym typeface="Symbol" panose="05050102010706020507" pitchFamily="18" charset="2"/>
              </a:rPr>
              <a:t>XYZ</a:t>
            </a:r>
            <a:r>
              <a:rPr lang="en-US" altLang="en-US" sz="2400" dirty="0" smtClean="0"/>
              <a:t> </a:t>
            </a:r>
          </a:p>
          <a:p>
            <a:pPr lvl="1" eaLnBrk="1" hangingPunct="1"/>
            <a:r>
              <a:rPr lang="en-US" altLang="en-US" dirty="0" smtClean="0"/>
              <a:t> items for A</a:t>
            </a:r>
            <a:r>
              <a:rPr lang="en-US" altLang="en-US" dirty="0" smtClean="0">
                <a:sym typeface="Symbol" panose="05050102010706020507" pitchFamily="18" charset="2"/>
              </a:rPr>
              <a:t>XYZ</a:t>
            </a:r>
            <a:r>
              <a:rPr lang="en-US" altLang="en-US" dirty="0" smtClean="0"/>
              <a:t>  results the following productions</a:t>
            </a:r>
          </a:p>
          <a:p>
            <a:pPr lvl="2" eaLnBrk="1" hangingPunct="1"/>
            <a:r>
              <a:rPr lang="en-US" altLang="en-US" sz="2400" dirty="0" smtClean="0"/>
              <a:t>A</a:t>
            </a:r>
            <a:r>
              <a:rPr lang="en-US" altLang="en-US" sz="2400" dirty="0" smtClean="0">
                <a:sym typeface="Symbol" panose="05050102010706020507" pitchFamily="18" charset="2"/>
              </a:rPr>
              <a:t></a:t>
            </a:r>
            <a:r>
              <a:rPr lang="en-US" altLang="en-US" sz="2400" b="1" dirty="0" smtClean="0">
                <a:solidFill>
                  <a:srgbClr val="FF0000"/>
                </a:solidFill>
                <a:sym typeface="Symbol" panose="05050102010706020507" pitchFamily="18" charset="2"/>
              </a:rPr>
              <a:t>.</a:t>
            </a:r>
            <a:r>
              <a:rPr lang="en-US" altLang="en-US" sz="2400" dirty="0" smtClean="0">
                <a:sym typeface="Symbol" panose="05050102010706020507" pitchFamily="18" charset="2"/>
              </a:rPr>
              <a:t>XYZ </a:t>
            </a:r>
          </a:p>
          <a:p>
            <a:pPr lvl="3" eaLnBrk="1" hangingPunct="1"/>
            <a:r>
              <a:rPr lang="en-US" altLang="en-US" sz="2400" dirty="0" smtClean="0">
                <a:sym typeface="Symbol" panose="05050102010706020507" pitchFamily="18" charset="2"/>
              </a:rPr>
              <a:t>(i.e., we are hoping to see </a:t>
            </a:r>
            <a:r>
              <a:rPr lang="en-US" altLang="en-US" sz="2400" dirty="0" smtClean="0">
                <a:solidFill>
                  <a:srgbClr val="CC66FF"/>
                </a:solidFill>
                <a:sym typeface="Symbol" panose="05050102010706020507" pitchFamily="18" charset="2"/>
              </a:rPr>
              <a:t>substring</a:t>
            </a:r>
            <a:r>
              <a:rPr lang="en-US" altLang="en-US" sz="2400" dirty="0" smtClean="0">
                <a:sym typeface="Symbol" panose="05050102010706020507" pitchFamily="18" charset="2"/>
              </a:rPr>
              <a:t> deriving from </a:t>
            </a:r>
            <a:r>
              <a:rPr lang="en-US" altLang="en-US" sz="2400" dirty="0" smtClean="0">
                <a:solidFill>
                  <a:srgbClr val="00B050"/>
                </a:solidFill>
                <a:sym typeface="Symbol" panose="05050102010706020507" pitchFamily="18" charset="2"/>
              </a:rPr>
              <a:t>XYZ</a:t>
            </a:r>
            <a:r>
              <a:rPr lang="en-US" altLang="en-US" sz="2400" dirty="0" smtClean="0">
                <a:sym typeface="Symbol" panose="05050102010706020507" pitchFamily="18" charset="2"/>
              </a:rPr>
              <a:t> next on the input)</a:t>
            </a:r>
          </a:p>
          <a:p>
            <a:pPr lvl="2" eaLnBrk="1" hangingPunct="1"/>
            <a:r>
              <a:rPr lang="en-US" altLang="en-US" sz="2400" dirty="0" smtClean="0"/>
              <a:t>A</a:t>
            </a:r>
            <a:r>
              <a:rPr lang="en-US" altLang="en-US" sz="2400" dirty="0" smtClean="0">
                <a:sym typeface="Symbol" panose="05050102010706020507" pitchFamily="18" charset="2"/>
              </a:rPr>
              <a:t>X</a:t>
            </a:r>
            <a:r>
              <a:rPr lang="en-US" altLang="en-US" sz="2400" b="1" dirty="0" smtClean="0">
                <a:solidFill>
                  <a:srgbClr val="FF0000"/>
                </a:solidFill>
                <a:sym typeface="Symbol" panose="05050102010706020507" pitchFamily="18" charset="2"/>
              </a:rPr>
              <a:t>.</a:t>
            </a:r>
            <a:r>
              <a:rPr lang="en-US" altLang="en-US" sz="2400" dirty="0" smtClean="0">
                <a:sym typeface="Symbol" panose="05050102010706020507" pitchFamily="18" charset="2"/>
              </a:rPr>
              <a:t>YZ</a:t>
            </a:r>
          </a:p>
          <a:p>
            <a:pPr lvl="3" eaLnBrk="1" hangingPunct="1"/>
            <a:r>
              <a:rPr lang="en-US" altLang="en-US" sz="2400" dirty="0" smtClean="0">
                <a:sym typeface="Symbol" panose="05050102010706020507" pitchFamily="18" charset="2"/>
              </a:rPr>
              <a:t>(i.e., we have seen on the input a string </a:t>
            </a:r>
            <a:r>
              <a:rPr lang="en-US" altLang="en-US" sz="2400" dirty="0" smtClean="0">
                <a:solidFill>
                  <a:srgbClr val="CC66FF"/>
                </a:solidFill>
                <a:sym typeface="Symbol" panose="05050102010706020507" pitchFamily="18" charset="2"/>
              </a:rPr>
              <a:t>derivable from X </a:t>
            </a:r>
            <a:r>
              <a:rPr lang="en-US" altLang="en-US" sz="2400" dirty="0" smtClean="0">
                <a:sym typeface="Symbol" panose="05050102010706020507" pitchFamily="18" charset="2"/>
              </a:rPr>
              <a:t>and hoping to see a string </a:t>
            </a:r>
            <a:r>
              <a:rPr lang="en-US" altLang="en-US" sz="2400" dirty="0" smtClean="0">
                <a:solidFill>
                  <a:srgbClr val="CC66FF"/>
                </a:solidFill>
                <a:sym typeface="Symbol" panose="05050102010706020507" pitchFamily="18" charset="2"/>
              </a:rPr>
              <a:t>derivable from YZ</a:t>
            </a:r>
            <a:r>
              <a:rPr lang="en-US" altLang="en-US" sz="2400" dirty="0" smtClean="0">
                <a:sym typeface="Symbol" panose="05050102010706020507" pitchFamily="18" charset="2"/>
              </a:rPr>
              <a:t>)</a:t>
            </a:r>
          </a:p>
          <a:p>
            <a:pPr lvl="2" eaLnBrk="1" hangingPunct="1"/>
            <a:r>
              <a:rPr lang="en-US" altLang="en-US" sz="2400" dirty="0" smtClean="0"/>
              <a:t>A</a:t>
            </a:r>
            <a:r>
              <a:rPr lang="en-US" altLang="en-US" sz="2400" dirty="0" smtClean="0">
                <a:sym typeface="Symbol" panose="05050102010706020507" pitchFamily="18" charset="2"/>
              </a:rPr>
              <a:t>XY</a:t>
            </a:r>
            <a:r>
              <a:rPr lang="en-US" altLang="en-US" sz="2400" b="1" dirty="0" smtClean="0">
                <a:solidFill>
                  <a:srgbClr val="FF0000"/>
                </a:solidFill>
                <a:sym typeface="Symbol" panose="05050102010706020507" pitchFamily="18" charset="2"/>
              </a:rPr>
              <a:t>.</a:t>
            </a:r>
            <a:r>
              <a:rPr lang="en-US" altLang="en-US" sz="2400" dirty="0" smtClean="0">
                <a:sym typeface="Symbol" panose="05050102010706020507" pitchFamily="18" charset="2"/>
              </a:rPr>
              <a:t>Z</a:t>
            </a:r>
          </a:p>
          <a:p>
            <a:pPr lvl="2" eaLnBrk="1" hangingPunct="1"/>
            <a:r>
              <a:rPr lang="en-US" altLang="en-US" sz="2400" dirty="0" smtClean="0"/>
              <a:t>A</a:t>
            </a:r>
            <a:r>
              <a:rPr lang="en-US" altLang="en-US" sz="2400" dirty="0" smtClean="0">
                <a:sym typeface="Symbol" panose="05050102010706020507" pitchFamily="18" charset="2"/>
              </a:rPr>
              <a:t> XYZ</a:t>
            </a:r>
            <a:r>
              <a:rPr lang="en-US" altLang="en-US" sz="2400" b="1" dirty="0" smtClean="0">
                <a:solidFill>
                  <a:srgbClr val="FF0000"/>
                </a:solidFill>
                <a:sym typeface="Symbol" panose="05050102010706020507" pitchFamily="18" charset="2"/>
              </a:rPr>
              <a:t>.</a:t>
            </a:r>
          </a:p>
          <a:p>
            <a:pPr lvl="3" eaLnBrk="1" hangingPunct="1"/>
            <a:r>
              <a:rPr lang="en-US" altLang="en-US" sz="2400" dirty="0" smtClean="0">
                <a:sym typeface="Symbol" panose="05050102010706020507" pitchFamily="18" charset="2"/>
              </a:rPr>
              <a:t>(i.e., it is time to reduce XYZ to A. i.e., the handle is found)</a:t>
            </a:r>
          </a:p>
          <a:p>
            <a:endParaRPr lang="en-US" altLang="en-US" dirty="0" smtClean="0"/>
          </a:p>
        </p:txBody>
      </p:sp>
      <p:sp>
        <p:nvSpPr>
          <p:cNvPr id="130052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745288" y="6491288"/>
            <a:ext cx="2133600" cy="366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89C6C548-0E2E-4998-BE12-DF731A25990F}" type="slidenum">
              <a:rPr lang="en-US" altLang="en-US"/>
              <a:pPr eaLnBrk="1" hangingPunct="1"/>
              <a:t>135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97763731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1606" y="329031"/>
            <a:ext cx="8912393" cy="1325563"/>
          </a:xfrm>
        </p:spPr>
        <p:txBody>
          <a:bodyPr/>
          <a:lstStyle/>
          <a:p>
            <a:pPr>
              <a:defRPr/>
            </a:pPr>
            <a:r>
              <a:rPr lang="en-US" altLang="en-US" dirty="0"/>
              <a:t>Canonical LR(0) Collection</a:t>
            </a:r>
            <a:br>
              <a:rPr lang="en-US" altLang="en-US" dirty="0"/>
            </a:br>
            <a:endParaRPr lang="en-US" dirty="0"/>
          </a:p>
        </p:txBody>
      </p:sp>
      <p:sp>
        <p:nvSpPr>
          <p:cNvPr id="129027" name="Content Placeholder 2"/>
          <p:cNvSpPr>
            <a:spLocks noGrp="1"/>
          </p:cNvSpPr>
          <p:nvPr>
            <p:ph idx="1"/>
          </p:nvPr>
        </p:nvSpPr>
        <p:spPr>
          <a:xfrm>
            <a:off x="51134" y="1979660"/>
            <a:ext cx="9092866" cy="4721929"/>
          </a:xfrm>
        </p:spPr>
        <p:txBody>
          <a:bodyPr>
            <a:noAutofit/>
          </a:bodyPr>
          <a:lstStyle/>
          <a:p>
            <a:r>
              <a:rPr lang="en-US" altLang="en-US" sz="3600" dirty="0" smtClean="0"/>
              <a:t>Canonical LR(0) Collection</a:t>
            </a:r>
          </a:p>
          <a:p>
            <a:pPr lvl="1"/>
            <a:r>
              <a:rPr lang="en-US" altLang="en-US" sz="3600" dirty="0" smtClean="0"/>
              <a:t>Refers to set of LR(0) items, which can be used as the foundation for building determinates </a:t>
            </a:r>
            <a:r>
              <a:rPr lang="en-US" altLang="en-US" sz="3600" dirty="0" smtClean="0">
                <a:solidFill>
                  <a:srgbClr val="FF0000"/>
                </a:solidFill>
              </a:rPr>
              <a:t>finite automaton (DFA) </a:t>
            </a:r>
            <a:r>
              <a:rPr lang="en-US" altLang="en-US" sz="3600" dirty="0" smtClean="0"/>
              <a:t>where</a:t>
            </a:r>
          </a:p>
          <a:p>
            <a:pPr lvl="2"/>
            <a:r>
              <a:rPr lang="en-US" altLang="en-US" sz="3600" dirty="0" smtClean="0"/>
              <a:t>Each set of items maps to the state of DFS</a:t>
            </a:r>
          </a:p>
          <a:p>
            <a:pPr lvl="2"/>
            <a:r>
              <a:rPr lang="en-US" altLang="en-US" sz="3600" dirty="0" smtClean="0"/>
              <a:t>GOTO represent transitions</a:t>
            </a:r>
          </a:p>
        </p:txBody>
      </p:sp>
      <p:sp>
        <p:nvSpPr>
          <p:cNvPr id="129028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745288" y="6491288"/>
            <a:ext cx="2133600" cy="366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109F28FA-22A0-4012-9B35-567DE1107869}" type="slidenum">
              <a:rPr lang="en-US" altLang="en-US"/>
              <a:pPr eaLnBrk="1" hangingPunct="1"/>
              <a:t>136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34249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8442" y="365126"/>
            <a:ext cx="8346908" cy="1325563"/>
          </a:xfrm>
        </p:spPr>
        <p:txBody>
          <a:bodyPr>
            <a:normAutofit/>
          </a:bodyPr>
          <a:lstStyle/>
          <a:p>
            <a:r>
              <a:rPr lang="en-US" dirty="0" smtClean="0"/>
              <a:t>construction of the canonical LR(0) collection for a grammar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102" y="1872233"/>
            <a:ext cx="9104897" cy="4793262"/>
          </a:xfrm>
        </p:spPr>
        <p:txBody>
          <a:bodyPr>
            <a:normAutofit fontScale="92500" lnSpcReduction="20000"/>
          </a:bodyPr>
          <a:lstStyle/>
          <a:p>
            <a:r>
              <a:rPr lang="en-US" altLang="en-US" dirty="0"/>
              <a:t>To construct the </a:t>
            </a:r>
            <a:r>
              <a:rPr lang="en-US" altLang="en-US" dirty="0" smtClean="0">
                <a:solidFill>
                  <a:srgbClr val="FF0000"/>
                </a:solidFill>
              </a:rPr>
              <a:t>Canonical </a:t>
            </a:r>
            <a:r>
              <a:rPr lang="en-US" altLang="en-US" dirty="0">
                <a:solidFill>
                  <a:srgbClr val="FF0000"/>
                </a:solidFill>
              </a:rPr>
              <a:t>LR(0) </a:t>
            </a:r>
            <a:r>
              <a:rPr lang="en-US" altLang="en-US" dirty="0" smtClean="0">
                <a:solidFill>
                  <a:srgbClr val="FF0000"/>
                </a:solidFill>
              </a:rPr>
              <a:t>Collection </a:t>
            </a:r>
            <a:r>
              <a:rPr lang="en-US" altLang="en-US" dirty="0"/>
              <a:t>for a grammar G</a:t>
            </a:r>
          </a:p>
          <a:p>
            <a:pPr lvl="1"/>
            <a:r>
              <a:rPr lang="en-US" altLang="en-US" sz="2800" dirty="0"/>
              <a:t>Augment grammar G </a:t>
            </a:r>
          </a:p>
          <a:p>
            <a:pPr lvl="1"/>
            <a:r>
              <a:rPr lang="en-US" altLang="en-US" sz="2800" dirty="0"/>
              <a:t>Use two functions</a:t>
            </a:r>
          </a:p>
          <a:p>
            <a:pPr lvl="2"/>
            <a:r>
              <a:rPr lang="en-US" altLang="en-US" sz="2800" b="1" dirty="0" smtClean="0">
                <a:solidFill>
                  <a:srgbClr val="7030A0"/>
                </a:solidFill>
              </a:rPr>
              <a:t>Closure</a:t>
            </a:r>
            <a:r>
              <a:rPr lang="en-US" altLang="en-US" sz="2800" dirty="0" smtClean="0">
                <a:solidFill>
                  <a:srgbClr val="7030A0"/>
                </a:solidFill>
              </a:rPr>
              <a:t> </a:t>
            </a:r>
            <a:r>
              <a:rPr lang="en-US" altLang="en-US" sz="2800" dirty="0">
                <a:solidFill>
                  <a:srgbClr val="7030A0"/>
                </a:solidFill>
              </a:rPr>
              <a:t>(I)  </a:t>
            </a:r>
            <a:endParaRPr lang="en-US" altLang="en-US" sz="2800" dirty="0" smtClean="0">
              <a:solidFill>
                <a:srgbClr val="7030A0"/>
              </a:solidFill>
            </a:endParaRPr>
          </a:p>
          <a:p>
            <a:pPr lvl="3"/>
            <a:r>
              <a:rPr lang="en-US" altLang="en-US" sz="2600" dirty="0" smtClean="0">
                <a:solidFill>
                  <a:srgbClr val="7030A0"/>
                </a:solidFill>
              </a:rPr>
              <a:t>Generates more </a:t>
            </a:r>
            <a:r>
              <a:rPr lang="en-US" altLang="en-US" sz="2600" dirty="0">
                <a:solidFill>
                  <a:srgbClr val="7030A0"/>
                </a:solidFill>
              </a:rPr>
              <a:t>items to a set of </a:t>
            </a:r>
            <a:r>
              <a:rPr lang="en-US" altLang="en-US" sz="2600" dirty="0" smtClean="0">
                <a:solidFill>
                  <a:srgbClr val="7030A0"/>
                </a:solidFill>
              </a:rPr>
              <a:t>items</a:t>
            </a:r>
            <a:endParaRPr lang="en-US" altLang="en-US" sz="2600" dirty="0">
              <a:solidFill>
                <a:srgbClr val="7030A0"/>
              </a:solidFill>
            </a:endParaRPr>
          </a:p>
          <a:p>
            <a:pPr lvl="2"/>
            <a:r>
              <a:rPr lang="en-US" altLang="en-US" sz="2800" b="1" dirty="0">
                <a:solidFill>
                  <a:srgbClr val="00B050"/>
                </a:solidFill>
              </a:rPr>
              <a:t>GOTO</a:t>
            </a:r>
            <a:r>
              <a:rPr lang="en-US" altLang="en-US" sz="2800" dirty="0">
                <a:solidFill>
                  <a:srgbClr val="00B050"/>
                </a:solidFill>
              </a:rPr>
              <a:t> (I, X</a:t>
            </a:r>
            <a:r>
              <a:rPr lang="en-US" altLang="en-US" sz="2800" dirty="0" smtClean="0">
                <a:solidFill>
                  <a:srgbClr val="00B050"/>
                </a:solidFill>
              </a:rPr>
              <a:t>)</a:t>
            </a:r>
          </a:p>
          <a:p>
            <a:pPr lvl="3"/>
            <a:r>
              <a:rPr lang="en-US" altLang="en-US" sz="2600" dirty="0" smtClean="0">
                <a:solidFill>
                  <a:srgbClr val="00B050"/>
                </a:solidFill>
              </a:rPr>
              <a:t>Works as a transition in LR(0) automaton by moving </a:t>
            </a:r>
            <a:r>
              <a:rPr lang="en-US" altLang="en-US" sz="2600" dirty="0">
                <a:solidFill>
                  <a:srgbClr val="00B050"/>
                </a:solidFill>
              </a:rPr>
              <a:t>the ‘.’ past the </a:t>
            </a:r>
            <a:r>
              <a:rPr lang="en-US" altLang="en-US" sz="2600" dirty="0" smtClean="0">
                <a:solidFill>
                  <a:srgbClr val="00B050"/>
                </a:solidFill>
              </a:rPr>
              <a:t>symbol</a:t>
            </a:r>
            <a:endParaRPr lang="en-US" altLang="en-US" sz="2600" dirty="0">
              <a:solidFill>
                <a:srgbClr val="00B050"/>
              </a:solidFill>
            </a:endParaRPr>
          </a:p>
          <a:p>
            <a:r>
              <a:rPr lang="en-US" altLang="en-US" sz="3200" dirty="0"/>
              <a:t>If G is a grammar having </a:t>
            </a:r>
            <a:r>
              <a:rPr lang="en-US" altLang="en-US" sz="3200" dirty="0" smtClean="0"/>
              <a:t>G </a:t>
            </a:r>
            <a:r>
              <a:rPr lang="en-US" altLang="en-US" sz="3200" dirty="0"/>
              <a:t>as a start symbol, then G’ is the augmented grammar for G with a new start symbol S’</a:t>
            </a:r>
          </a:p>
          <a:p>
            <a:pPr lvl="1"/>
            <a:r>
              <a:rPr lang="en-US" altLang="en-US" sz="3200" dirty="0" smtClean="0"/>
              <a:t>G’</a:t>
            </a:r>
            <a:r>
              <a:rPr lang="en-US" altLang="en-US" sz="3200" dirty="0" smtClean="0">
                <a:sym typeface="Symbol" panose="05050102010706020507" pitchFamily="18" charset="2"/>
              </a:rPr>
              <a:t>G  (G’ is used </a:t>
            </a:r>
            <a:r>
              <a:rPr lang="en-US" altLang="en-US" sz="3200" dirty="0">
                <a:sym typeface="Symbol" panose="05050102010706020507" pitchFamily="18" charset="2"/>
              </a:rPr>
              <a:t>to signal the successful parsing (stop!))</a:t>
            </a:r>
            <a:endParaRPr lang="en-US" altLang="en-US" sz="32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8766349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Footer Placeholder 4"/>
          <p:cNvSpPr>
            <a:spLocks noGrp="1"/>
          </p:cNvSpPr>
          <p:nvPr>
            <p:ph type="ftr" sz="quarter" idx="4294967295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mtClean="0"/>
              <a:t>Csci465</a:t>
            </a:r>
          </a:p>
        </p:txBody>
      </p:sp>
      <p:sp>
        <p:nvSpPr>
          <p:cNvPr id="131075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6745288" y="6491288"/>
            <a:ext cx="2133600" cy="366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A522468C-477C-44B3-A7F5-5BF7F2D17C10}" type="slidenum">
              <a:rPr lang="en-US" altLang="en-US"/>
              <a:pPr eaLnBrk="1" hangingPunct="1"/>
              <a:t>138</a:t>
            </a:fld>
            <a:endParaRPr lang="en-US" altLang="en-US"/>
          </a:p>
        </p:txBody>
      </p:sp>
      <p:sp>
        <p:nvSpPr>
          <p:cNvPr id="88068" name="Rectangle 5"/>
          <p:cNvSpPr>
            <a:spLocks noGrp="1" noChangeArrowheads="1"/>
          </p:cNvSpPr>
          <p:nvPr>
            <p:ph type="title"/>
          </p:nvPr>
        </p:nvSpPr>
        <p:spPr>
          <a:xfrm>
            <a:off x="0" y="365126"/>
            <a:ext cx="8515350" cy="1325563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/>
              <a:t>Closure of Item Sets?</a:t>
            </a:r>
          </a:p>
        </p:txBody>
      </p:sp>
      <p:sp>
        <p:nvSpPr>
          <p:cNvPr id="131077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0" y="1856628"/>
            <a:ext cx="8878888" cy="4222657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en-US" altLang="en-US" sz="3200" dirty="0" smtClean="0"/>
              <a:t>Suppose  I is a set of items, then </a:t>
            </a:r>
            <a:r>
              <a:rPr lang="en-US" altLang="en-US" sz="3200" dirty="0" smtClean="0">
                <a:solidFill>
                  <a:srgbClr val="0070C0"/>
                </a:solidFill>
              </a:rPr>
              <a:t>CLOSURE (I) </a:t>
            </a:r>
            <a:r>
              <a:rPr lang="en-US" altLang="en-US" sz="3200" dirty="0" smtClean="0"/>
              <a:t>can be obtained by these rules: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altLang="en-US" sz="3200" dirty="0" smtClean="0"/>
              <a:t>Add every item in I to </a:t>
            </a:r>
            <a:r>
              <a:rPr lang="en-US" altLang="en-US" sz="3200" dirty="0" smtClean="0">
                <a:solidFill>
                  <a:srgbClr val="0070C0"/>
                </a:solidFill>
              </a:rPr>
              <a:t>CLOSURE (I)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altLang="en-US" sz="3200" dirty="0" smtClean="0"/>
              <a:t>IF A </a:t>
            </a:r>
            <a:r>
              <a:rPr lang="en-US" altLang="en-US" sz="3200" dirty="0" smtClean="0">
                <a:sym typeface="Symbol" panose="05050102010706020507" pitchFamily="18" charset="2"/>
              </a:rPr>
              <a:t></a:t>
            </a:r>
            <a:r>
              <a:rPr lang="en-US" altLang="en-US" sz="3200" dirty="0" smtClean="0">
                <a:cs typeface="Tahoma" panose="020B0604030504040204" pitchFamily="34" charset="0"/>
                <a:sym typeface="Symbol" panose="05050102010706020507" pitchFamily="18" charset="2"/>
              </a:rPr>
              <a:t>.</a:t>
            </a:r>
            <a:r>
              <a:rPr lang="en-US" altLang="en-US" sz="3200" dirty="0" smtClean="0">
                <a:solidFill>
                  <a:srgbClr val="FF0000"/>
                </a:solidFill>
                <a:cs typeface="Tahoma" panose="020B0604030504040204" pitchFamily="34" charset="0"/>
                <a:sym typeface="Symbol" panose="05050102010706020507" pitchFamily="18" charset="2"/>
              </a:rPr>
              <a:t>B</a:t>
            </a:r>
            <a:r>
              <a:rPr lang="en-US" altLang="en-US" sz="3200" dirty="0" smtClean="0">
                <a:sym typeface="Symbol" panose="05050102010706020507" pitchFamily="18" charset="2"/>
              </a:rPr>
              <a:t> is in Closure(I) and </a:t>
            </a:r>
            <a:r>
              <a:rPr lang="en-US" altLang="en-US" sz="3200" dirty="0" err="1" smtClean="0">
                <a:solidFill>
                  <a:srgbClr val="FF0000"/>
                </a:solidFill>
                <a:sym typeface="Symbol" panose="05050102010706020507" pitchFamily="18" charset="2"/>
              </a:rPr>
              <a:t>Bq</a:t>
            </a:r>
            <a:r>
              <a:rPr lang="en-US" altLang="en-US" sz="3200" dirty="0" smtClean="0">
                <a:sym typeface="Symbol" panose="05050102010706020507" pitchFamily="18" charset="2"/>
              </a:rPr>
              <a:t> is a production, then add the item </a:t>
            </a:r>
            <a:r>
              <a:rPr lang="en-US" altLang="en-US" sz="3200" dirty="0" err="1" smtClean="0">
                <a:solidFill>
                  <a:srgbClr val="FF0000"/>
                </a:solidFill>
                <a:sym typeface="Symbol" panose="05050102010706020507" pitchFamily="18" charset="2"/>
              </a:rPr>
              <a:t>B.q</a:t>
            </a:r>
            <a:r>
              <a:rPr lang="en-US" altLang="en-US" sz="3200" dirty="0" smtClean="0">
                <a:sym typeface="Symbol" panose="05050102010706020507" pitchFamily="18" charset="2"/>
              </a:rPr>
              <a:t> to Item I. </a:t>
            </a:r>
          </a:p>
          <a:p>
            <a:pPr marL="0" indent="0">
              <a:buNone/>
            </a:pPr>
            <a:r>
              <a:rPr lang="en-US" altLang="en-US" sz="3600" dirty="0" smtClean="0">
                <a:solidFill>
                  <a:srgbClr val="00B0F0"/>
                </a:solidFill>
                <a:sym typeface="Symbol" panose="05050102010706020507" pitchFamily="18" charset="2"/>
              </a:rPr>
              <a:t>Repeat rule 2 until no more new item can be added to closure(I) (See figure 4.31)</a:t>
            </a:r>
          </a:p>
          <a:p>
            <a:pPr marL="1390650" lvl="2" indent="-533400" eaLnBrk="1" hangingPunct="1">
              <a:buFontTx/>
              <a:buNone/>
            </a:pPr>
            <a:endParaRPr lang="en-US" altLang="en-US" dirty="0" smtClean="0">
              <a:sym typeface="Symbol" panose="05050102010706020507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91072531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8284" y="156411"/>
            <a:ext cx="9035716" cy="670158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12820" y="967749"/>
            <a:ext cx="2069432" cy="22337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Example 4.40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08283" y="1553501"/>
            <a:ext cx="1239253" cy="241692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>
                <a:solidFill>
                  <a:schemeClr val="tx1"/>
                </a:solidFill>
              </a:rPr>
              <a:t>If I is the set of one item {[E’</a:t>
            </a:r>
            <a:r>
              <a:rPr lang="en-US" sz="1600" dirty="0" smtClean="0">
                <a:solidFill>
                  <a:schemeClr val="tx1"/>
                </a:solidFill>
                <a:sym typeface="Wingdings" panose="05000000000000000000" pitchFamily="2" charset="2"/>
              </a:rPr>
              <a:t>.E},</a:t>
            </a:r>
          </a:p>
          <a:p>
            <a:r>
              <a:rPr lang="en-US" sz="1600" dirty="0" smtClean="0">
                <a:solidFill>
                  <a:schemeClr val="tx1"/>
                </a:solidFill>
                <a:sym typeface="Wingdings" panose="05000000000000000000" pitchFamily="2" charset="2"/>
              </a:rPr>
              <a:t>Then CLOSUE (I) contains the set of item </a:t>
            </a:r>
            <a:r>
              <a:rPr lang="en-US" sz="1600" i="1" dirty="0" smtClean="0">
                <a:solidFill>
                  <a:schemeClr val="tx1"/>
                </a:solidFill>
                <a:sym typeface="Wingdings" panose="05000000000000000000" pitchFamily="2" charset="2"/>
              </a:rPr>
              <a:t>I</a:t>
            </a:r>
            <a:r>
              <a:rPr lang="en-US" sz="1600" i="1" baseline="-25000" dirty="0" smtClean="0">
                <a:solidFill>
                  <a:schemeClr val="tx1"/>
                </a:solidFill>
                <a:sym typeface="Wingdings" panose="05000000000000000000" pitchFamily="2" charset="2"/>
              </a:rPr>
              <a:t>0</a:t>
            </a:r>
            <a:r>
              <a:rPr lang="en-US" sz="1600" i="1" dirty="0" smtClean="0">
                <a:solidFill>
                  <a:schemeClr val="tx1"/>
                </a:solidFill>
              </a:rPr>
              <a:t> </a:t>
            </a:r>
            <a:endParaRPr lang="en-US" sz="1600" i="1" dirty="0">
              <a:solidFill>
                <a:schemeClr val="tx1"/>
              </a:solidFill>
            </a:endParaRPr>
          </a:p>
        </p:txBody>
      </p:sp>
      <p:sp>
        <p:nvSpPr>
          <p:cNvPr id="7" name="Right Arrow 6"/>
          <p:cNvSpPr/>
          <p:nvPr/>
        </p:nvSpPr>
        <p:spPr>
          <a:xfrm>
            <a:off x="1312945" y="1629988"/>
            <a:ext cx="348916" cy="3918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29203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864" y="365126"/>
            <a:ext cx="8359486" cy="1325563"/>
          </a:xfrm>
        </p:spPr>
        <p:txBody>
          <a:bodyPr/>
          <a:lstStyle/>
          <a:p>
            <a:r>
              <a:rPr lang="en-US" dirty="0" smtClean="0"/>
              <a:t>Left Most Derivative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600" y="2007754"/>
            <a:ext cx="7865918" cy="422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675296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Footer Placeholder 4"/>
          <p:cNvSpPr>
            <a:spLocks noGrp="1"/>
          </p:cNvSpPr>
          <p:nvPr>
            <p:ph type="ftr" sz="quarter" idx="4294967295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dirty="0" smtClean="0"/>
              <a:t>Csci465</a:t>
            </a:r>
          </a:p>
        </p:txBody>
      </p:sp>
      <p:sp>
        <p:nvSpPr>
          <p:cNvPr id="133123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6745288" y="6491288"/>
            <a:ext cx="2133600" cy="366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4D9134C4-12D0-40CE-BFD6-6A44AB028DE1}" type="slidenum">
              <a:rPr lang="en-US" altLang="en-US"/>
              <a:pPr eaLnBrk="1" hangingPunct="1"/>
              <a:t>140</a:t>
            </a:fld>
            <a:endParaRPr lang="en-US" altLang="en-US"/>
          </a:p>
        </p:txBody>
      </p:sp>
      <p:sp>
        <p:nvSpPr>
          <p:cNvPr id="90116" name="Rectangle 2"/>
          <p:cNvSpPr>
            <a:spLocks noGrp="1" noChangeArrowheads="1"/>
          </p:cNvSpPr>
          <p:nvPr>
            <p:ph type="title"/>
          </p:nvPr>
        </p:nvSpPr>
        <p:spPr>
          <a:xfrm>
            <a:off x="96253" y="365126"/>
            <a:ext cx="8419097" cy="1325563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/>
              <a:t>How to compute Closure I</a:t>
            </a:r>
            <a:r>
              <a:rPr lang="en-US" baseline="-25000" dirty="0" smtClean="0"/>
              <a:t>0</a:t>
            </a:r>
          </a:p>
        </p:txBody>
      </p:sp>
      <p:sp>
        <p:nvSpPr>
          <p:cNvPr id="13312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1828800"/>
            <a:ext cx="8118308" cy="4373517"/>
          </a:xfrm>
        </p:spPr>
        <p:txBody>
          <a:bodyPr/>
          <a:lstStyle/>
          <a:p>
            <a:r>
              <a:rPr lang="en-US" altLang="en-US" dirty="0" smtClean="0">
                <a:sym typeface="Symbol" panose="05050102010706020507" pitchFamily="18" charset="2"/>
              </a:rPr>
              <a:t>How to compute closure</a:t>
            </a:r>
            <a:r>
              <a:rPr lang="en-US" altLang="en-US" dirty="0" smtClean="0"/>
              <a:t> E’</a:t>
            </a:r>
            <a:r>
              <a:rPr lang="en-US" altLang="en-US" dirty="0" smtClean="0">
                <a:sym typeface="Symbol" panose="05050102010706020507" pitchFamily="18" charset="2"/>
              </a:rPr>
              <a:t>.E ? </a:t>
            </a:r>
          </a:p>
          <a:p>
            <a:pPr lvl="1"/>
            <a:r>
              <a:rPr lang="en-US" altLang="en-US" dirty="0" smtClean="0"/>
              <a:t>E’</a:t>
            </a:r>
            <a:r>
              <a:rPr lang="en-US" altLang="en-US" dirty="0" smtClean="0">
                <a:sym typeface="Symbol" panose="05050102010706020507" pitchFamily="18" charset="2"/>
              </a:rPr>
              <a:t>.</a:t>
            </a:r>
            <a:r>
              <a:rPr lang="en-US" altLang="en-US" dirty="0" smtClean="0">
                <a:solidFill>
                  <a:srgbClr val="FF0000"/>
                </a:solidFill>
                <a:sym typeface="Symbol" panose="05050102010706020507" pitchFamily="18" charset="2"/>
              </a:rPr>
              <a:t>E</a:t>
            </a:r>
            <a:r>
              <a:rPr lang="en-US" altLang="en-US" dirty="0" smtClean="0">
                <a:sym typeface="Symbol" panose="05050102010706020507" pitchFamily="18" charset="2"/>
              </a:rPr>
              <a:t>  		</a:t>
            </a:r>
          </a:p>
          <a:p>
            <a:pPr lvl="2"/>
            <a:r>
              <a:rPr lang="en-US" altLang="en-US" dirty="0" smtClean="0">
                <a:sym typeface="Symbol" panose="05050102010706020507" pitchFamily="18" charset="2"/>
              </a:rPr>
              <a:t>&lt;by </a:t>
            </a:r>
            <a:r>
              <a:rPr lang="en-US" altLang="en-US" dirty="0" smtClean="0">
                <a:solidFill>
                  <a:srgbClr val="00B050"/>
                </a:solidFill>
                <a:sym typeface="Symbol" panose="05050102010706020507" pitchFamily="18" charset="2"/>
              </a:rPr>
              <a:t>rule 1</a:t>
            </a:r>
            <a:r>
              <a:rPr lang="en-US" altLang="en-US" dirty="0" smtClean="0">
                <a:sym typeface="Symbol" panose="05050102010706020507" pitchFamily="18" charset="2"/>
              </a:rPr>
              <a:t> add it because an </a:t>
            </a:r>
            <a:r>
              <a:rPr lang="en-US" altLang="en-US" dirty="0" smtClean="0">
                <a:solidFill>
                  <a:srgbClr val="CC66FF"/>
                </a:solidFill>
                <a:sym typeface="Symbol" panose="05050102010706020507" pitchFamily="18" charset="2"/>
              </a:rPr>
              <a:t>E is right after the dot </a:t>
            </a:r>
            <a:r>
              <a:rPr lang="en-US" altLang="en-US" dirty="0" smtClean="0">
                <a:sym typeface="Symbol" panose="05050102010706020507" pitchFamily="18" charset="2"/>
              </a:rPr>
              <a:t>at </a:t>
            </a:r>
            <a:r>
              <a:rPr lang="en-US" altLang="en-US" dirty="0" smtClean="0">
                <a:solidFill>
                  <a:srgbClr val="FF0000"/>
                </a:solidFill>
                <a:sym typeface="Symbol" panose="05050102010706020507" pitchFamily="18" charset="2"/>
              </a:rPr>
              <a:t>R.H.S</a:t>
            </a:r>
            <a:r>
              <a:rPr lang="en-US" altLang="en-US" dirty="0" smtClean="0">
                <a:sym typeface="Symbol" panose="05050102010706020507" pitchFamily="18" charset="2"/>
              </a:rPr>
              <a:t>&gt;</a:t>
            </a:r>
          </a:p>
          <a:p>
            <a:pPr lvl="1"/>
            <a:r>
              <a:rPr lang="en-US" altLang="en-US" dirty="0" smtClean="0"/>
              <a:t>E</a:t>
            </a:r>
            <a:r>
              <a:rPr lang="en-US" altLang="en-US" dirty="0" smtClean="0">
                <a:sym typeface="Symbol" panose="05050102010706020507" pitchFamily="18" charset="2"/>
              </a:rPr>
              <a:t>.E + T   </a:t>
            </a:r>
          </a:p>
          <a:p>
            <a:pPr lvl="1"/>
            <a:r>
              <a:rPr lang="en-US" altLang="en-US" dirty="0" smtClean="0"/>
              <a:t>E</a:t>
            </a:r>
            <a:r>
              <a:rPr lang="en-US" altLang="en-US" dirty="0" smtClean="0">
                <a:sym typeface="Symbol" panose="05050102010706020507" pitchFamily="18" charset="2"/>
              </a:rPr>
              <a:t>.T </a:t>
            </a:r>
          </a:p>
          <a:p>
            <a:pPr lvl="2"/>
            <a:r>
              <a:rPr lang="en-US" altLang="en-US" dirty="0" smtClean="0">
                <a:sym typeface="Symbol" panose="05050102010706020507" pitchFamily="18" charset="2"/>
              </a:rPr>
              <a:t>&lt;by </a:t>
            </a:r>
            <a:r>
              <a:rPr lang="en-US" altLang="en-US" dirty="0" smtClean="0">
                <a:solidFill>
                  <a:srgbClr val="00B050"/>
                </a:solidFill>
                <a:sym typeface="Symbol" panose="05050102010706020507" pitchFamily="18" charset="2"/>
              </a:rPr>
              <a:t>rule 2</a:t>
            </a:r>
            <a:r>
              <a:rPr lang="en-US" altLang="en-US" dirty="0" smtClean="0">
                <a:sym typeface="Symbol" panose="05050102010706020507" pitchFamily="18" charset="2"/>
              </a:rPr>
              <a:t> add E productions with dots at </a:t>
            </a:r>
            <a:r>
              <a:rPr lang="en-US" altLang="en-US" dirty="0" smtClean="0">
                <a:solidFill>
                  <a:srgbClr val="CC66FF"/>
                </a:solidFill>
                <a:sym typeface="Symbol" panose="05050102010706020507" pitchFamily="18" charset="2"/>
              </a:rPr>
              <a:t>the left end</a:t>
            </a:r>
            <a:r>
              <a:rPr lang="en-US" altLang="en-US" dirty="0" smtClean="0">
                <a:sym typeface="Symbol" panose="05050102010706020507" pitchFamily="18" charset="2"/>
              </a:rPr>
              <a:t>.&gt;</a:t>
            </a:r>
          </a:p>
          <a:p>
            <a:pPr lvl="1"/>
            <a:r>
              <a:rPr lang="en-US" altLang="en-US" dirty="0" smtClean="0">
                <a:sym typeface="Symbol" panose="05050102010706020507" pitchFamily="18" charset="2"/>
              </a:rPr>
              <a:t>Apply rule 2 for  all productions related to T, and F, we get I</a:t>
            </a:r>
            <a:r>
              <a:rPr lang="en-US" altLang="en-US" baseline="-25000" dirty="0" smtClean="0">
                <a:sym typeface="Symbol" panose="05050102010706020507" pitchFamily="18" charset="2"/>
              </a:rPr>
              <a:t>0</a:t>
            </a:r>
          </a:p>
          <a:p>
            <a:pPr lvl="1">
              <a:buFont typeface="Wingdings" panose="05000000000000000000" pitchFamily="2" charset="2"/>
              <a:buNone/>
            </a:pPr>
            <a:endParaRPr lang="en-US" altLang="en-US" dirty="0" smtClean="0">
              <a:sym typeface="Symbol" panose="05050102010706020507" pitchFamily="18" charset="2"/>
            </a:endParaRPr>
          </a:p>
          <a:p>
            <a:pPr lvl="1" eaLnBrk="1" hangingPunct="1"/>
            <a:endParaRPr lang="en-US" altLang="en-US" dirty="0" smtClean="0">
              <a:sym typeface="Symbol" panose="05050102010706020507" pitchFamily="18" charset="2"/>
            </a:endParaRPr>
          </a:p>
          <a:p>
            <a:pPr eaLnBrk="1" hangingPunct="1"/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70655975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Footer Placeholder 4"/>
          <p:cNvSpPr>
            <a:spLocks noGrp="1"/>
          </p:cNvSpPr>
          <p:nvPr>
            <p:ph type="ftr" sz="quarter" idx="4294967295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mtClean="0"/>
              <a:t>Csci465</a:t>
            </a:r>
          </a:p>
        </p:txBody>
      </p:sp>
      <p:sp>
        <p:nvSpPr>
          <p:cNvPr id="134147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6745288" y="6491288"/>
            <a:ext cx="2133600" cy="366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55F079B1-4FE2-4E52-86D0-0CE87ECFA66D}" type="slidenum">
              <a:rPr lang="en-US" altLang="en-US"/>
              <a:pPr eaLnBrk="1" hangingPunct="1"/>
              <a:t>141</a:t>
            </a:fld>
            <a:endParaRPr lang="en-US" altLang="en-US"/>
          </a:p>
        </p:txBody>
      </p:sp>
      <p:sp>
        <p:nvSpPr>
          <p:cNvPr id="9114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/>
              <a:t>Complete set of Items</a:t>
            </a:r>
          </a:p>
        </p:txBody>
      </p:sp>
      <p:sp>
        <p:nvSpPr>
          <p:cNvPr id="13414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lvl="1" eaLnBrk="1" hangingPunct="1"/>
            <a:r>
              <a:rPr lang="en-US" altLang="en-US" sz="2400" dirty="0" smtClean="0">
                <a:sym typeface="Symbol" panose="05050102010706020507" pitchFamily="18" charset="2"/>
              </a:rPr>
              <a:t>If I is the set of one item {[</a:t>
            </a:r>
            <a:r>
              <a:rPr lang="en-US" altLang="en-US" sz="2400" dirty="0" smtClean="0"/>
              <a:t>E’</a:t>
            </a:r>
            <a:r>
              <a:rPr lang="en-US" altLang="en-US" sz="2400" dirty="0" smtClean="0">
                <a:sym typeface="Symbol" panose="05050102010706020507" pitchFamily="18" charset="2"/>
              </a:rPr>
              <a:t>.E]}, then closure (I) can be</a:t>
            </a:r>
          </a:p>
          <a:p>
            <a:pPr lvl="1" eaLnBrk="1" hangingPunct="1"/>
            <a:r>
              <a:rPr lang="en-US" altLang="en-US" sz="2400" i="1" dirty="0" smtClean="0">
                <a:solidFill>
                  <a:srgbClr val="00B050"/>
                </a:solidFill>
              </a:rPr>
              <a:t>E’</a:t>
            </a:r>
            <a:r>
              <a:rPr lang="en-US" altLang="en-US" sz="2400" i="1" dirty="0" smtClean="0">
                <a:solidFill>
                  <a:srgbClr val="00B050"/>
                </a:solidFill>
                <a:sym typeface="Symbol" panose="05050102010706020507" pitchFamily="18" charset="2"/>
              </a:rPr>
              <a:t>.E  </a:t>
            </a:r>
            <a:r>
              <a:rPr lang="en-US" altLang="en-US" sz="2400" dirty="0" smtClean="0">
                <a:solidFill>
                  <a:srgbClr val="00B050"/>
                </a:solidFill>
                <a:sym typeface="Symbol" panose="05050102010706020507" pitchFamily="18" charset="2"/>
              </a:rPr>
              <a:t>		</a:t>
            </a:r>
            <a:r>
              <a:rPr lang="en-US" altLang="en-US" sz="2400" b="1" dirty="0" smtClean="0">
                <a:solidFill>
                  <a:srgbClr val="00B050"/>
                </a:solidFill>
                <a:sym typeface="Symbol" panose="05050102010706020507" pitchFamily="18" charset="2"/>
              </a:rPr>
              <a:t>&lt; by rule 1&gt;</a:t>
            </a:r>
          </a:p>
          <a:p>
            <a:pPr lvl="1" eaLnBrk="1" hangingPunct="1"/>
            <a:r>
              <a:rPr lang="en-US" altLang="en-US" sz="2400" i="1" dirty="0" smtClean="0"/>
              <a:t>E</a:t>
            </a:r>
            <a:r>
              <a:rPr lang="en-US" altLang="en-US" sz="2400" i="1" dirty="0" smtClean="0">
                <a:sym typeface="Symbol" panose="05050102010706020507" pitchFamily="18" charset="2"/>
              </a:rPr>
              <a:t>.E </a:t>
            </a:r>
            <a:r>
              <a:rPr lang="en-US" altLang="en-US" sz="2400" b="1" i="1" dirty="0" smtClean="0">
                <a:sym typeface="Symbol" panose="05050102010706020507" pitchFamily="18" charset="2"/>
              </a:rPr>
              <a:t>+</a:t>
            </a:r>
            <a:r>
              <a:rPr lang="en-US" altLang="en-US" sz="2400" i="1" dirty="0" smtClean="0">
                <a:sym typeface="Symbol" panose="05050102010706020507" pitchFamily="18" charset="2"/>
              </a:rPr>
              <a:t> T  </a:t>
            </a:r>
            <a:r>
              <a:rPr lang="en-US" altLang="en-US" sz="2400" dirty="0" smtClean="0">
                <a:sym typeface="Symbol" panose="05050102010706020507" pitchFamily="18" charset="2"/>
              </a:rPr>
              <a:t>	</a:t>
            </a:r>
            <a:r>
              <a:rPr lang="en-US" altLang="en-US" sz="2000" b="1" dirty="0" smtClean="0">
                <a:sym typeface="Symbol" panose="05050102010706020507" pitchFamily="18" charset="2"/>
              </a:rPr>
              <a:t>&lt; </a:t>
            </a:r>
            <a:r>
              <a:rPr lang="en-US" altLang="en-US" sz="2000" b="1" dirty="0" smtClean="0">
                <a:solidFill>
                  <a:srgbClr val="CC66FF"/>
                </a:solidFill>
                <a:sym typeface="Symbol" panose="05050102010706020507" pitchFamily="18" charset="2"/>
              </a:rPr>
              <a:t>by rule 2:</a:t>
            </a:r>
            <a:r>
              <a:rPr lang="en-US" altLang="en-US" sz="2000" dirty="0" smtClean="0"/>
              <a:t> if A </a:t>
            </a:r>
            <a:r>
              <a:rPr lang="en-US" altLang="en-US" sz="2000" dirty="0" smtClean="0">
                <a:sym typeface="Symbol" panose="05050102010706020507" pitchFamily="18" charset="2"/>
              </a:rPr>
              <a:t></a:t>
            </a:r>
            <a:r>
              <a:rPr lang="en-US" altLang="en-US" sz="2000" dirty="0" smtClean="0">
                <a:cs typeface="Tahoma" panose="020B0604030504040204" pitchFamily="34" charset="0"/>
                <a:sym typeface="Symbol" panose="05050102010706020507" pitchFamily="18" charset="2"/>
              </a:rPr>
              <a:t>.B</a:t>
            </a:r>
            <a:r>
              <a:rPr lang="en-US" altLang="en-US" sz="2000" dirty="0" smtClean="0">
                <a:sym typeface="Symbol" panose="05050102010706020507" pitchFamily="18" charset="2"/>
              </a:rPr>
              <a:t>, then add </a:t>
            </a:r>
            <a:r>
              <a:rPr lang="en-US" altLang="en-US" sz="2000" dirty="0" err="1" smtClean="0">
                <a:sym typeface="Symbol" panose="05050102010706020507" pitchFamily="18" charset="2"/>
              </a:rPr>
              <a:t>B.q</a:t>
            </a:r>
            <a:r>
              <a:rPr lang="en-US" altLang="en-US" sz="2000" dirty="0" smtClean="0">
                <a:sym typeface="Symbol" panose="05050102010706020507" pitchFamily="18" charset="2"/>
              </a:rPr>
              <a:t> </a:t>
            </a:r>
            <a:r>
              <a:rPr lang="en-US" altLang="en-US" sz="2000" b="1" dirty="0" smtClean="0">
                <a:sym typeface="Symbol" panose="05050102010706020507" pitchFamily="18" charset="2"/>
              </a:rPr>
              <a:t>&gt;</a:t>
            </a:r>
          </a:p>
          <a:p>
            <a:pPr lvl="1" eaLnBrk="1" hangingPunct="1"/>
            <a:r>
              <a:rPr lang="en-US" altLang="en-US" sz="2400" i="1" dirty="0" smtClean="0"/>
              <a:t>E</a:t>
            </a:r>
            <a:r>
              <a:rPr lang="en-US" altLang="en-US" sz="2400" i="1" dirty="0" smtClean="0">
                <a:sym typeface="Symbol" panose="05050102010706020507" pitchFamily="18" charset="2"/>
              </a:rPr>
              <a:t> .</a:t>
            </a:r>
            <a:r>
              <a:rPr lang="en-US" altLang="en-US" sz="2400" i="1" dirty="0" smtClean="0">
                <a:solidFill>
                  <a:srgbClr val="CC66FF"/>
                </a:solidFill>
                <a:sym typeface="Symbol" panose="05050102010706020507" pitchFamily="18" charset="2"/>
              </a:rPr>
              <a:t>T</a:t>
            </a:r>
            <a:r>
              <a:rPr lang="en-US" altLang="en-US" sz="2400" i="1" dirty="0" smtClean="0">
                <a:sym typeface="Symbol" panose="05050102010706020507" pitchFamily="18" charset="2"/>
              </a:rPr>
              <a:t> </a:t>
            </a:r>
            <a:r>
              <a:rPr lang="en-US" altLang="en-US" sz="2400" dirty="0" smtClean="0">
                <a:sym typeface="Symbol" panose="05050102010706020507" pitchFamily="18" charset="2"/>
              </a:rPr>
              <a:t>		</a:t>
            </a:r>
            <a:r>
              <a:rPr lang="en-US" altLang="en-US" sz="2400" b="1" dirty="0" smtClean="0">
                <a:sym typeface="Symbol" panose="05050102010706020507" pitchFamily="18" charset="2"/>
              </a:rPr>
              <a:t>&lt; </a:t>
            </a:r>
            <a:r>
              <a:rPr lang="en-US" altLang="en-US" sz="2400" b="1" dirty="0" smtClean="0">
                <a:solidFill>
                  <a:srgbClr val="CC66FF"/>
                </a:solidFill>
                <a:sym typeface="Symbol" panose="05050102010706020507" pitchFamily="18" charset="2"/>
              </a:rPr>
              <a:t>by rule 2 &gt;</a:t>
            </a:r>
            <a:endParaRPr lang="en-US" altLang="en-US" sz="2400" dirty="0" smtClean="0">
              <a:sym typeface="Symbol" panose="05050102010706020507" pitchFamily="18" charset="2"/>
            </a:endParaRPr>
          </a:p>
          <a:p>
            <a:pPr lvl="1" eaLnBrk="1" hangingPunct="1"/>
            <a:r>
              <a:rPr lang="en-US" altLang="en-US" sz="2400" i="1" dirty="0" smtClean="0"/>
              <a:t>T</a:t>
            </a:r>
            <a:r>
              <a:rPr lang="en-US" altLang="en-US" sz="2400" i="1" dirty="0" smtClean="0">
                <a:sym typeface="Symbol" panose="05050102010706020507" pitchFamily="18" charset="2"/>
              </a:rPr>
              <a:t>.T </a:t>
            </a:r>
            <a:r>
              <a:rPr lang="en-US" altLang="en-US" sz="2400" b="1" i="1" dirty="0" smtClean="0">
                <a:sym typeface="Symbol" panose="05050102010706020507" pitchFamily="18" charset="2"/>
              </a:rPr>
              <a:t>*</a:t>
            </a:r>
            <a:r>
              <a:rPr lang="en-US" altLang="en-US" sz="2400" i="1" dirty="0" smtClean="0">
                <a:sym typeface="Symbol" panose="05050102010706020507" pitchFamily="18" charset="2"/>
              </a:rPr>
              <a:t> F</a:t>
            </a:r>
            <a:r>
              <a:rPr lang="en-US" altLang="en-US" sz="2400" dirty="0" smtClean="0">
                <a:sym typeface="Symbol" panose="05050102010706020507" pitchFamily="18" charset="2"/>
              </a:rPr>
              <a:t>		</a:t>
            </a:r>
            <a:r>
              <a:rPr lang="en-US" altLang="en-US" sz="2400" b="1" dirty="0" smtClean="0">
                <a:sym typeface="Symbol" panose="05050102010706020507" pitchFamily="18" charset="2"/>
              </a:rPr>
              <a:t>&lt; </a:t>
            </a:r>
            <a:r>
              <a:rPr lang="en-US" altLang="en-US" sz="2400" b="1" dirty="0" smtClean="0">
                <a:solidFill>
                  <a:srgbClr val="CC66FF"/>
                </a:solidFill>
                <a:sym typeface="Symbol" panose="05050102010706020507" pitchFamily="18" charset="2"/>
              </a:rPr>
              <a:t>by rule 2</a:t>
            </a:r>
            <a:r>
              <a:rPr lang="en-US" altLang="en-US" sz="2400" b="1" dirty="0" smtClean="0">
                <a:sym typeface="Symbol" panose="05050102010706020507" pitchFamily="18" charset="2"/>
              </a:rPr>
              <a:t>&gt;</a:t>
            </a:r>
          </a:p>
          <a:p>
            <a:pPr lvl="1" eaLnBrk="1" hangingPunct="1"/>
            <a:r>
              <a:rPr lang="en-US" altLang="en-US" sz="2400" i="1" dirty="0" smtClean="0"/>
              <a:t>T</a:t>
            </a:r>
            <a:r>
              <a:rPr lang="en-US" altLang="en-US" sz="2400" i="1" dirty="0" smtClean="0">
                <a:sym typeface="Symbol" panose="05050102010706020507" pitchFamily="18" charset="2"/>
              </a:rPr>
              <a:t>.</a:t>
            </a:r>
            <a:r>
              <a:rPr lang="en-US" altLang="en-US" sz="2400" i="1" dirty="0" smtClean="0">
                <a:solidFill>
                  <a:srgbClr val="CC66FF"/>
                </a:solidFill>
                <a:sym typeface="Symbol" panose="05050102010706020507" pitchFamily="18" charset="2"/>
              </a:rPr>
              <a:t>F</a:t>
            </a:r>
            <a:r>
              <a:rPr lang="en-US" altLang="en-US" sz="2400" dirty="0" smtClean="0">
                <a:sym typeface="Symbol" panose="05050102010706020507" pitchFamily="18" charset="2"/>
              </a:rPr>
              <a:t> 		</a:t>
            </a:r>
            <a:r>
              <a:rPr lang="en-US" altLang="en-US" sz="2400" b="1" dirty="0" smtClean="0">
                <a:sym typeface="Symbol" panose="05050102010706020507" pitchFamily="18" charset="2"/>
              </a:rPr>
              <a:t>&lt; </a:t>
            </a:r>
            <a:r>
              <a:rPr lang="en-US" altLang="en-US" sz="2400" b="1" dirty="0" smtClean="0">
                <a:solidFill>
                  <a:srgbClr val="CC66FF"/>
                </a:solidFill>
                <a:sym typeface="Symbol" panose="05050102010706020507" pitchFamily="18" charset="2"/>
              </a:rPr>
              <a:t>by rule 2</a:t>
            </a:r>
            <a:r>
              <a:rPr lang="en-US" altLang="en-US" sz="2400" b="1" dirty="0" smtClean="0">
                <a:sym typeface="Symbol" panose="05050102010706020507" pitchFamily="18" charset="2"/>
              </a:rPr>
              <a:t>&gt;</a:t>
            </a:r>
          </a:p>
          <a:p>
            <a:pPr lvl="1" eaLnBrk="1" hangingPunct="1"/>
            <a:r>
              <a:rPr lang="en-US" altLang="en-US" sz="2400" i="1" dirty="0" smtClean="0"/>
              <a:t>F</a:t>
            </a:r>
            <a:r>
              <a:rPr lang="en-US" altLang="en-US" sz="2400" i="1" dirty="0" smtClean="0">
                <a:sym typeface="Symbol" panose="05050102010706020507" pitchFamily="18" charset="2"/>
              </a:rPr>
              <a:t> .</a:t>
            </a:r>
            <a:r>
              <a:rPr lang="en-US" altLang="en-US" sz="2400" b="1" i="1" dirty="0" smtClean="0">
                <a:sym typeface="Symbol" panose="05050102010706020507" pitchFamily="18" charset="2"/>
              </a:rPr>
              <a:t>(</a:t>
            </a:r>
            <a:r>
              <a:rPr lang="en-US" altLang="en-US" sz="2400" i="1" dirty="0" smtClean="0">
                <a:sym typeface="Symbol" panose="05050102010706020507" pitchFamily="18" charset="2"/>
              </a:rPr>
              <a:t>E</a:t>
            </a:r>
            <a:r>
              <a:rPr lang="en-US" altLang="en-US" sz="2400" b="1" i="1" dirty="0" smtClean="0">
                <a:sym typeface="Symbol" panose="05050102010706020507" pitchFamily="18" charset="2"/>
              </a:rPr>
              <a:t>)</a:t>
            </a:r>
            <a:r>
              <a:rPr lang="en-US" altLang="en-US" sz="2400" i="1" dirty="0" smtClean="0">
                <a:sym typeface="Symbol" panose="05050102010706020507" pitchFamily="18" charset="2"/>
              </a:rPr>
              <a:t>  </a:t>
            </a:r>
            <a:r>
              <a:rPr lang="en-US" altLang="en-US" sz="2400" dirty="0" smtClean="0">
                <a:sym typeface="Symbol" panose="05050102010706020507" pitchFamily="18" charset="2"/>
              </a:rPr>
              <a:t>	              </a:t>
            </a:r>
            <a:r>
              <a:rPr lang="en-US" altLang="en-US" sz="2400" b="1" dirty="0" smtClean="0">
                <a:sym typeface="Symbol" panose="05050102010706020507" pitchFamily="18" charset="2"/>
              </a:rPr>
              <a:t>&lt;</a:t>
            </a:r>
            <a:r>
              <a:rPr lang="en-US" altLang="en-US" sz="2400" b="1" dirty="0" smtClean="0">
                <a:solidFill>
                  <a:srgbClr val="CC66FF"/>
                </a:solidFill>
                <a:sym typeface="Symbol" panose="05050102010706020507" pitchFamily="18" charset="2"/>
              </a:rPr>
              <a:t>by rule 2</a:t>
            </a:r>
            <a:r>
              <a:rPr lang="en-US" altLang="en-US" sz="2400" b="1" dirty="0" smtClean="0">
                <a:sym typeface="Symbol" panose="05050102010706020507" pitchFamily="18" charset="2"/>
              </a:rPr>
              <a:t>&gt;</a:t>
            </a:r>
          </a:p>
          <a:p>
            <a:pPr lvl="1" eaLnBrk="1" hangingPunct="1"/>
            <a:r>
              <a:rPr lang="en-US" altLang="en-US" sz="2400" i="1" dirty="0" smtClean="0"/>
              <a:t>F</a:t>
            </a:r>
            <a:r>
              <a:rPr lang="en-US" altLang="en-US" sz="2400" i="1" dirty="0" smtClean="0">
                <a:sym typeface="Symbol" panose="05050102010706020507" pitchFamily="18" charset="2"/>
              </a:rPr>
              <a:t> .</a:t>
            </a:r>
            <a:r>
              <a:rPr lang="en-US" altLang="en-US" sz="2400" b="1" i="1" dirty="0" smtClean="0">
                <a:sym typeface="Symbol" panose="05050102010706020507" pitchFamily="18" charset="2"/>
              </a:rPr>
              <a:t>id</a:t>
            </a:r>
            <a:r>
              <a:rPr lang="en-US" altLang="en-US" sz="2400" i="1" dirty="0" smtClean="0">
                <a:sym typeface="Symbol" panose="05050102010706020507" pitchFamily="18" charset="2"/>
              </a:rPr>
              <a:t> </a:t>
            </a:r>
            <a:r>
              <a:rPr lang="en-US" altLang="en-US" sz="2400" dirty="0" smtClean="0">
                <a:sym typeface="Symbol" panose="05050102010706020507" pitchFamily="18" charset="2"/>
              </a:rPr>
              <a:t>		</a:t>
            </a:r>
            <a:r>
              <a:rPr lang="en-US" altLang="en-US" sz="2400" b="1" dirty="0" smtClean="0">
                <a:sym typeface="Symbol" panose="05050102010706020507" pitchFamily="18" charset="2"/>
              </a:rPr>
              <a:t>&lt;</a:t>
            </a:r>
            <a:r>
              <a:rPr lang="en-US" altLang="en-US" sz="2400" b="1" dirty="0" smtClean="0">
                <a:solidFill>
                  <a:srgbClr val="CC66FF"/>
                </a:solidFill>
                <a:sym typeface="Symbol" panose="05050102010706020507" pitchFamily="18" charset="2"/>
              </a:rPr>
              <a:t>by rule 2</a:t>
            </a:r>
            <a:r>
              <a:rPr lang="en-US" altLang="en-US" sz="2400" b="1" dirty="0" smtClean="0">
                <a:sym typeface="Symbol" panose="05050102010706020507" pitchFamily="18" charset="2"/>
              </a:rPr>
              <a:t>&gt;</a:t>
            </a:r>
          </a:p>
          <a:p>
            <a:pPr lvl="1" eaLnBrk="1" hangingPunct="1"/>
            <a:endParaRPr lang="en-US" altLang="en-US" sz="2400" dirty="0" smtClean="0">
              <a:sym typeface="Symbol" panose="05050102010706020507" pitchFamily="18" charset="2"/>
            </a:endParaRPr>
          </a:p>
          <a:p>
            <a:pPr eaLnBrk="1" hangingPunct="1"/>
            <a:endParaRPr lang="en-US" altLang="en-US" sz="2800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5874" y="4027282"/>
            <a:ext cx="3808126" cy="1374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94445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993775" y="779463"/>
            <a:ext cx="1963738" cy="1374775"/>
          </a:xfrm>
          <a:prstGeom prst="rect">
            <a:avLst/>
          </a:prstGeom>
          <a:solidFill>
            <a:srgbClr val="FFC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35171" name="Footer Placeholder 2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mtClean="0"/>
              <a:t>Csci465</a:t>
            </a:r>
          </a:p>
        </p:txBody>
      </p:sp>
      <p:sp>
        <p:nvSpPr>
          <p:cNvPr id="135172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F061EF0D-6177-4C0F-B2C4-9CE551E75CFD}" type="slidenum">
              <a:rPr lang="en-US" altLang="en-US"/>
              <a:pPr eaLnBrk="1" hangingPunct="1"/>
              <a:t>142</a:t>
            </a:fld>
            <a:endParaRPr lang="en-US" altLang="en-US"/>
          </a:p>
        </p:txBody>
      </p:sp>
      <p:pic>
        <p:nvPicPr>
          <p:cNvPr id="2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-114883"/>
            <a:ext cx="9047746" cy="6705600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pic>
      <p:sp>
        <p:nvSpPr>
          <p:cNvPr id="135174" name="Rectangle 5"/>
          <p:cNvSpPr>
            <a:spLocks noChangeArrowheads="1"/>
          </p:cNvSpPr>
          <p:nvPr/>
        </p:nvSpPr>
        <p:spPr bwMode="auto">
          <a:xfrm>
            <a:off x="3200400" y="6172200"/>
            <a:ext cx="5606716" cy="276726"/>
          </a:xfrm>
          <a:prstGeom prst="rect">
            <a:avLst/>
          </a:prstGeom>
          <a:solidFill>
            <a:srgbClr val="FFC000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dirty="0" smtClean="0"/>
              <a:t>Complete collection </a:t>
            </a:r>
            <a:r>
              <a:rPr lang="en-US" altLang="en-US" dirty="0"/>
              <a:t>of </a:t>
            </a:r>
            <a:r>
              <a:rPr lang="en-US" altLang="en-US" dirty="0" smtClean="0"/>
              <a:t>All possible items </a:t>
            </a:r>
            <a:r>
              <a:rPr lang="en-US" altLang="en-US" dirty="0"/>
              <a:t>using closure</a:t>
            </a:r>
          </a:p>
        </p:txBody>
      </p:sp>
    </p:spTree>
    <p:extLst>
      <p:ext uri="{BB962C8B-B14F-4D97-AF65-F5344CB8AC3E}">
        <p14:creationId xmlns:p14="http://schemas.microsoft.com/office/powerpoint/2010/main" val="331450252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8284" y="156411"/>
            <a:ext cx="9035716" cy="6701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086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96253"/>
            <a:ext cx="9144000" cy="6761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648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0997" y="148557"/>
            <a:ext cx="7886700" cy="6348495"/>
          </a:xfrm>
          <a:prstGeom prst="rect">
            <a:avLst/>
          </a:prstGeom>
        </p:spPr>
      </p:pic>
      <p:sp>
        <p:nvSpPr>
          <p:cNvPr id="6" name="Left Brace 5"/>
          <p:cNvSpPr/>
          <p:nvPr/>
        </p:nvSpPr>
        <p:spPr>
          <a:xfrm>
            <a:off x="2851484" y="4764505"/>
            <a:ext cx="360948" cy="209349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422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8442" y="365126"/>
            <a:ext cx="8346908" cy="1325563"/>
          </a:xfrm>
        </p:spPr>
        <p:txBody>
          <a:bodyPr/>
          <a:lstStyle/>
          <a:p>
            <a:r>
              <a:rPr lang="en-US" dirty="0" smtClean="0"/>
              <a:t>GOTO Function (transitions)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24853" y="1840832"/>
            <a:ext cx="8710863" cy="4788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756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8284" y="156411"/>
            <a:ext cx="9035716" cy="6701589"/>
          </a:xfrm>
          <a:prstGeom prst="rect">
            <a:avLst/>
          </a:prstGeom>
        </p:spPr>
      </p:pic>
      <p:sp>
        <p:nvSpPr>
          <p:cNvPr id="6" name="Down Arrow 5"/>
          <p:cNvSpPr/>
          <p:nvPr/>
        </p:nvSpPr>
        <p:spPr>
          <a:xfrm>
            <a:off x="3729788" y="1058779"/>
            <a:ext cx="276727" cy="433137"/>
          </a:xfrm>
          <a:prstGeom prst="down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own Arrow 6"/>
          <p:cNvSpPr/>
          <p:nvPr/>
        </p:nvSpPr>
        <p:spPr>
          <a:xfrm rot="18706916">
            <a:off x="4041606" y="953769"/>
            <a:ext cx="338894" cy="665280"/>
          </a:xfrm>
          <a:prstGeom prst="down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398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of the LR(0) Automaton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956454"/>
            <a:ext cx="8407066" cy="4697009"/>
          </a:xfrm>
        </p:spPr>
        <p:txBody>
          <a:bodyPr>
            <a:normAutofit fontScale="92500" lnSpcReduction="10000"/>
          </a:bodyPr>
          <a:lstStyle/>
          <a:p>
            <a:r>
              <a:rPr lang="en-US" sz="3600" dirty="0" smtClean="0"/>
              <a:t>The main idea behind Simple LR parsing is to build </a:t>
            </a:r>
            <a:r>
              <a:rPr lang="en-US" sz="3600" dirty="0" smtClean="0">
                <a:solidFill>
                  <a:schemeClr val="accent2">
                    <a:lumMod val="75000"/>
                  </a:schemeClr>
                </a:solidFill>
              </a:rPr>
              <a:t>LR(0) automaton </a:t>
            </a:r>
            <a:r>
              <a:rPr lang="en-US" sz="3600" dirty="0" smtClean="0"/>
              <a:t>from the Grammar </a:t>
            </a:r>
            <a:r>
              <a:rPr lang="en-US" sz="3600" i="1" dirty="0" smtClean="0"/>
              <a:t>where</a:t>
            </a:r>
          </a:p>
          <a:p>
            <a:pPr lvl="1"/>
            <a:r>
              <a:rPr lang="en-US" sz="3600" dirty="0" smtClean="0">
                <a:solidFill>
                  <a:srgbClr val="0070C0"/>
                </a:solidFill>
              </a:rPr>
              <a:t>States =  Sets of Items</a:t>
            </a:r>
          </a:p>
          <a:p>
            <a:pPr lvl="1"/>
            <a:r>
              <a:rPr lang="en-US" sz="3600" dirty="0" smtClean="0">
                <a:solidFill>
                  <a:srgbClr val="FF0000"/>
                </a:solidFill>
              </a:rPr>
              <a:t>Transitions = GOTO functions</a:t>
            </a:r>
          </a:p>
          <a:p>
            <a:r>
              <a:rPr lang="en-US" sz="4000" dirty="0" smtClean="0"/>
              <a:t>How LR(0) automata help with shift-reduce decision?</a:t>
            </a:r>
          </a:p>
          <a:p>
            <a:pPr lvl="1"/>
            <a:r>
              <a:rPr lang="en-US" sz="3600" dirty="0" smtClean="0">
                <a:solidFill>
                  <a:srgbClr val="C00000"/>
                </a:solidFill>
              </a:rPr>
              <a:t>Being in state, say, j, perform shift on input ‘a’ if there is a transition on ‘a’</a:t>
            </a:r>
          </a:p>
          <a:p>
            <a:pPr lvl="1"/>
            <a:r>
              <a:rPr lang="en-US" sz="3600" dirty="0" smtClean="0">
                <a:solidFill>
                  <a:srgbClr val="00B050"/>
                </a:solidFill>
              </a:rPr>
              <a:t>Else perform reduce using items in J</a:t>
            </a:r>
            <a:endParaRPr lang="en-US" sz="36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7014457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2348" y="96253"/>
            <a:ext cx="8903368" cy="659330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6434"/>
            <a:ext cx="9144000" cy="676513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228600"/>
            <a:ext cx="1636295" cy="469232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Example 4.43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695074" y="3392905"/>
            <a:ext cx="2634915" cy="433137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Fig:4.34:The Parse of id*id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04919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Notations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3020" y="1797627"/>
            <a:ext cx="8122330" cy="4935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330034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Footer Placeholder 2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dirty="0" smtClean="0"/>
              <a:t>Csci465</a:t>
            </a:r>
          </a:p>
        </p:txBody>
      </p:sp>
      <p:sp>
        <p:nvSpPr>
          <p:cNvPr id="114691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79BD38A4-2563-40D1-A9A4-0FEFD52132DB}" type="slidenum">
              <a:rPr lang="en-US" altLang="en-US"/>
              <a:pPr eaLnBrk="1" hangingPunct="1"/>
              <a:t>150</a:t>
            </a:fld>
            <a:endParaRPr lang="en-US" altLang="en-US"/>
          </a:p>
        </p:txBody>
      </p:sp>
      <p:sp>
        <p:nvSpPr>
          <p:cNvPr id="7373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09075" y="214313"/>
            <a:ext cx="8734926" cy="1462087"/>
          </a:xfrm>
          <a:solidFill>
            <a:srgbClr val="00B050"/>
          </a:solidFill>
        </p:spPr>
        <p:txBody>
          <a:bodyPr/>
          <a:lstStyle/>
          <a:p>
            <a:pPr eaLnBrk="1" hangingPunct="1">
              <a:defRPr/>
            </a:pPr>
            <a:r>
              <a:rPr lang="en-US" dirty="0" smtClean="0">
                <a:solidFill>
                  <a:schemeClr val="bg1"/>
                </a:solidFill>
              </a:rPr>
              <a:t>Architecture of LR Parsing</a:t>
            </a:r>
          </a:p>
        </p:txBody>
      </p:sp>
      <p:pic>
        <p:nvPicPr>
          <p:cNvPr id="11469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484" y="1676400"/>
            <a:ext cx="8085221" cy="473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4048667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Algorithims:4.44: LR Parsing algorism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C00000"/>
                </a:solidFill>
              </a:rPr>
              <a:t>INPUT: An input string w and </a:t>
            </a:r>
            <a:r>
              <a:rPr lang="en-US" dirty="0" err="1" smtClean="0">
                <a:solidFill>
                  <a:srgbClr val="C00000"/>
                </a:solidFill>
              </a:rPr>
              <a:t>LR_Parsing</a:t>
            </a:r>
            <a:r>
              <a:rPr lang="en-US" dirty="0" smtClean="0">
                <a:solidFill>
                  <a:srgbClr val="C00000"/>
                </a:solidFill>
              </a:rPr>
              <a:t> Table</a:t>
            </a:r>
          </a:p>
          <a:p>
            <a:r>
              <a:rPr lang="en-US" dirty="0" smtClean="0">
                <a:solidFill>
                  <a:srgbClr val="00B050"/>
                </a:solidFill>
              </a:rPr>
              <a:t>Output: If w is in L(G), the reduction steps of bottom-up parse for w; otherwise, an error indication</a:t>
            </a:r>
          </a:p>
          <a:p>
            <a:r>
              <a:rPr lang="en-US" dirty="0" smtClean="0"/>
              <a:t>Methods: Initially, the passer has </a:t>
            </a:r>
            <a:r>
              <a:rPr lang="en-US" dirty="0" smtClean="0">
                <a:solidFill>
                  <a:srgbClr val="00B0F0"/>
                </a:solidFill>
              </a:rPr>
              <a:t>s</a:t>
            </a:r>
            <a:r>
              <a:rPr lang="en-US" baseline="-25000" dirty="0" smtClean="0">
                <a:solidFill>
                  <a:srgbClr val="00B0F0"/>
                </a:solidFill>
              </a:rPr>
              <a:t>0</a:t>
            </a:r>
            <a:r>
              <a:rPr lang="en-US" dirty="0" smtClean="0"/>
              <a:t> on its stack, where </a:t>
            </a:r>
            <a:r>
              <a:rPr lang="en-US" dirty="0" smtClean="0">
                <a:solidFill>
                  <a:srgbClr val="00B0F0"/>
                </a:solidFill>
              </a:rPr>
              <a:t>s</a:t>
            </a:r>
            <a:r>
              <a:rPr lang="en-US" baseline="-25000" dirty="0">
                <a:solidFill>
                  <a:srgbClr val="00B0F0"/>
                </a:solidFill>
              </a:rPr>
              <a:t>0</a:t>
            </a:r>
            <a:r>
              <a:rPr lang="en-US" dirty="0" smtClean="0"/>
              <a:t> is the initial state and </a:t>
            </a:r>
            <a:r>
              <a:rPr lang="en-US" dirty="0" smtClean="0">
                <a:solidFill>
                  <a:srgbClr val="7030A0"/>
                </a:solidFill>
              </a:rPr>
              <a:t>w</a:t>
            </a:r>
            <a:r>
              <a:rPr lang="en-US" dirty="0" smtClean="0">
                <a:solidFill>
                  <a:srgbClr val="FF0000"/>
                </a:solidFill>
              </a:rPr>
              <a:t>$</a:t>
            </a:r>
            <a:r>
              <a:rPr lang="en-US" dirty="0" smtClean="0"/>
              <a:t> in the input buffer.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0288139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Footer Placeholder 2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mtClean="0"/>
              <a:t>Csci465</a:t>
            </a:r>
          </a:p>
        </p:txBody>
      </p:sp>
      <p:sp>
        <p:nvSpPr>
          <p:cNvPr id="118787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1E2D728E-7049-4553-8B95-D37A972C36AC}" type="slidenum">
              <a:rPr lang="en-US" altLang="en-US"/>
              <a:pPr eaLnBrk="1" hangingPunct="1"/>
              <a:t>152</a:t>
            </a:fld>
            <a:endParaRPr lang="en-US" altLang="en-US"/>
          </a:p>
        </p:txBody>
      </p:sp>
      <p:cxnSp>
        <p:nvCxnSpPr>
          <p:cNvPr id="3" name="Straight Connector 2"/>
          <p:cNvCxnSpPr/>
          <p:nvPr/>
        </p:nvCxnSpPr>
        <p:spPr>
          <a:xfrm flipV="1">
            <a:off x="3128210" y="3958390"/>
            <a:ext cx="878306" cy="12032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4184"/>
            <a:ext cx="9144000" cy="5588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85508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0316"/>
            <a:ext cx="9144000" cy="6510130"/>
          </a:xfrm>
          <a:prstGeom prst="rect">
            <a:avLst/>
          </a:prstGeom>
        </p:spPr>
      </p:pic>
      <p:sp>
        <p:nvSpPr>
          <p:cNvPr id="5" name="Right Arrow 4"/>
          <p:cNvSpPr/>
          <p:nvPr/>
        </p:nvSpPr>
        <p:spPr>
          <a:xfrm rot="20558968">
            <a:off x="1199575" y="4787766"/>
            <a:ext cx="3532752" cy="2050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18025" y="5265817"/>
            <a:ext cx="2562725" cy="6777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Shift state 5 stack , and move input pointer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4025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8442"/>
            <a:ext cx="9144000" cy="6510130"/>
          </a:xfrm>
          <a:prstGeom prst="rect">
            <a:avLst/>
          </a:prstGeom>
        </p:spPr>
      </p:pic>
      <p:sp>
        <p:nvSpPr>
          <p:cNvPr id="5" name="Right Arrow 4"/>
          <p:cNvSpPr/>
          <p:nvPr/>
        </p:nvSpPr>
        <p:spPr>
          <a:xfrm>
            <a:off x="1806862" y="4555063"/>
            <a:ext cx="3285418" cy="239618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878595" y="4299347"/>
            <a:ext cx="2117558" cy="87830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Reduce using Rule 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1077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8442"/>
            <a:ext cx="9144000" cy="651013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878595" y="4299347"/>
            <a:ext cx="2117558" cy="87830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Reduce using Rule 6</a:t>
            </a:r>
            <a:endParaRPr lang="en-US" dirty="0"/>
          </a:p>
        </p:txBody>
      </p:sp>
      <p:sp>
        <p:nvSpPr>
          <p:cNvPr id="7" name="Right Arrow 6"/>
          <p:cNvSpPr/>
          <p:nvPr/>
        </p:nvSpPr>
        <p:spPr>
          <a:xfrm rot="19776894">
            <a:off x="1646896" y="2749775"/>
            <a:ext cx="5644475" cy="237266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197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5125"/>
            <a:ext cx="9144000" cy="6288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585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Footer Placeholder 4"/>
          <p:cNvSpPr>
            <a:spLocks noGrp="1"/>
          </p:cNvSpPr>
          <p:nvPr>
            <p:ph type="ftr" sz="quarter" idx="4294967295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mtClean="0"/>
              <a:t>Csci465</a:t>
            </a:r>
          </a:p>
        </p:txBody>
      </p:sp>
      <p:sp>
        <p:nvSpPr>
          <p:cNvPr id="139267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6745288" y="6491288"/>
            <a:ext cx="2133600" cy="366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D88024CD-65B0-4F15-9607-83BEE3D5E3C0}" type="slidenum">
              <a:rPr lang="en-US" altLang="en-US"/>
              <a:pPr eaLnBrk="1" hangingPunct="1"/>
              <a:t>157</a:t>
            </a:fld>
            <a:endParaRPr lang="en-US" altLang="en-US" dirty="0"/>
          </a:p>
        </p:txBody>
      </p:sp>
      <p:sp>
        <p:nvSpPr>
          <p:cNvPr id="94212" name="Rectangle 2"/>
          <p:cNvSpPr>
            <a:spLocks noGrp="1" noChangeArrowheads="1"/>
          </p:cNvSpPr>
          <p:nvPr>
            <p:ph type="title"/>
          </p:nvPr>
        </p:nvSpPr>
        <p:spPr>
          <a:xfrm>
            <a:off x="123322" y="208715"/>
            <a:ext cx="8755565" cy="1325563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/>
              <a:t>Constructing SLR-parsing Tables</a:t>
            </a:r>
          </a:p>
        </p:txBody>
      </p:sp>
      <p:sp>
        <p:nvSpPr>
          <p:cNvPr id="12083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3322" y="1804737"/>
            <a:ext cx="9020678" cy="5053263"/>
          </a:xfrm>
        </p:spPr>
        <p:txBody>
          <a:bodyPr>
            <a:normAutofit/>
          </a:bodyPr>
          <a:lstStyle/>
          <a:p>
            <a:pPr eaLnBrk="1" hangingPunct="1">
              <a:lnSpc>
                <a:spcPct val="80000"/>
              </a:lnSpc>
              <a:defRPr/>
            </a:pPr>
            <a:r>
              <a:rPr lang="en-US" sz="2400" dirty="0" smtClean="0"/>
              <a:t>Assume Grammar G’</a:t>
            </a:r>
          </a:p>
          <a:p>
            <a:pPr marL="800100" lvl="1" indent="-342900" eaLnBrk="1" hangingPunct="1">
              <a:lnSpc>
                <a:spcPct val="80000"/>
              </a:lnSpc>
              <a:buFont typeface="+mj-lt"/>
              <a:buAutoNum type="arabicPeriod"/>
              <a:defRPr/>
            </a:pPr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Build  C = {I</a:t>
            </a:r>
            <a:r>
              <a:rPr lang="en-US" baseline="-25000" dirty="0" smtClean="0">
                <a:solidFill>
                  <a:schemeClr val="accent2">
                    <a:lumMod val="75000"/>
                  </a:schemeClr>
                </a:solidFill>
              </a:rPr>
              <a:t>0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,I</a:t>
            </a:r>
            <a:r>
              <a:rPr lang="en-US" baseline="-25000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,…,I</a:t>
            </a:r>
            <a:r>
              <a:rPr lang="en-US" baseline="-25000" dirty="0">
                <a:solidFill>
                  <a:schemeClr val="accent2">
                    <a:lumMod val="75000"/>
                  </a:schemeClr>
                </a:solidFill>
              </a:rPr>
              <a:t>n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}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for G’</a:t>
            </a:r>
          </a:p>
          <a:p>
            <a:pPr marL="800100" lvl="1" indent="-342900" eaLnBrk="1" hangingPunct="1">
              <a:lnSpc>
                <a:spcPct val="80000"/>
              </a:lnSpc>
              <a:buFont typeface="+mj-lt"/>
              <a:buAutoNum type="arabicPeriod"/>
              <a:defRPr/>
            </a:pPr>
            <a:r>
              <a:rPr lang="en-US" dirty="0" smtClean="0">
                <a:solidFill>
                  <a:srgbClr val="009A44"/>
                </a:solidFill>
              </a:rPr>
              <a:t>Construct  State </a:t>
            </a:r>
            <a:r>
              <a:rPr lang="en-US" dirty="0" err="1" smtClean="0">
                <a:solidFill>
                  <a:srgbClr val="009A44"/>
                </a:solidFill>
              </a:rPr>
              <a:t>i</a:t>
            </a:r>
            <a:r>
              <a:rPr lang="en-US" dirty="0" smtClean="0">
                <a:solidFill>
                  <a:srgbClr val="009A44"/>
                </a:solidFill>
              </a:rPr>
              <a:t> using </a:t>
            </a:r>
            <a:r>
              <a:rPr lang="en-US" i="1" dirty="0" smtClean="0">
                <a:solidFill>
                  <a:srgbClr val="009A44"/>
                </a:solidFill>
              </a:rPr>
              <a:t>I</a:t>
            </a:r>
            <a:r>
              <a:rPr lang="en-US" baseline="-25000" dirty="0" smtClean="0">
                <a:solidFill>
                  <a:srgbClr val="009A44"/>
                </a:solidFill>
              </a:rPr>
              <a:t>i</a:t>
            </a:r>
          </a:p>
          <a:p>
            <a:pPr marL="800100" lvl="1" indent="-342900" eaLnBrk="1" hangingPunct="1">
              <a:lnSpc>
                <a:spcPct val="80000"/>
              </a:lnSpc>
              <a:buFont typeface="+mj-lt"/>
              <a:buAutoNum type="arabicPeriod"/>
              <a:defRPr/>
            </a:pPr>
            <a:r>
              <a:rPr lang="en-US" dirty="0" smtClean="0">
                <a:solidFill>
                  <a:srgbClr val="0070C0"/>
                </a:solidFill>
              </a:rPr>
              <a:t>The parsing actions for state </a:t>
            </a:r>
            <a:r>
              <a:rPr lang="en-US" dirty="0" err="1" smtClean="0">
                <a:solidFill>
                  <a:srgbClr val="0070C0"/>
                </a:solidFill>
              </a:rPr>
              <a:t>i</a:t>
            </a:r>
            <a:r>
              <a:rPr lang="en-US" dirty="0" smtClean="0">
                <a:solidFill>
                  <a:srgbClr val="0070C0"/>
                </a:solidFill>
              </a:rPr>
              <a:t> are determined as follows</a:t>
            </a:r>
          </a:p>
          <a:p>
            <a:pPr marL="1257300" lvl="2" indent="-342900" eaLnBrk="1" hangingPunct="1">
              <a:lnSpc>
                <a:spcPct val="80000"/>
              </a:lnSpc>
              <a:buFont typeface="+mj-lt"/>
              <a:buAutoNum type="alphaLcParenR"/>
              <a:defRPr/>
            </a:pP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If [A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  <a:sym typeface="Symbol" pitchFamily="18" charset="2"/>
              </a:rPr>
              <a:t>.a] is in </a:t>
            </a:r>
            <a:r>
              <a:rPr lang="en-US" sz="2400" i="1" dirty="0" smtClean="0">
                <a:solidFill>
                  <a:schemeClr val="accent6">
                    <a:lumMod val="75000"/>
                  </a:schemeClr>
                </a:solidFill>
                <a:sym typeface="Symbol" pitchFamily="18" charset="2"/>
              </a:rPr>
              <a:t>I</a:t>
            </a:r>
            <a:r>
              <a:rPr lang="en-US" sz="2400" i="1" baseline="-25000" dirty="0" smtClean="0">
                <a:solidFill>
                  <a:schemeClr val="accent6">
                    <a:lumMod val="75000"/>
                  </a:schemeClr>
                </a:solidFill>
                <a:sym typeface="Symbol" pitchFamily="18" charset="2"/>
              </a:rPr>
              <a:t>i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  <a:sym typeface="Symbol" pitchFamily="18" charset="2"/>
              </a:rPr>
              <a:t>, and GOTO(I</a:t>
            </a:r>
            <a:r>
              <a:rPr lang="en-US" sz="2400" baseline="-25000" dirty="0" smtClean="0">
                <a:solidFill>
                  <a:schemeClr val="accent6">
                    <a:lumMod val="75000"/>
                  </a:schemeClr>
                </a:solidFill>
                <a:sym typeface="Symbol" pitchFamily="18" charset="2"/>
              </a:rPr>
              <a:t>i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  <a:sym typeface="Symbol" pitchFamily="18" charset="2"/>
              </a:rPr>
              <a:t>,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  <a:sym typeface="Symbol" pitchFamily="18" charset="2"/>
              </a:rPr>
              <a:t>a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  <a:sym typeface="Symbol" pitchFamily="18" charset="2"/>
              </a:rPr>
              <a:t>) =</a:t>
            </a:r>
            <a:r>
              <a:rPr lang="en-US" sz="2400" dirty="0" err="1" smtClean="0">
                <a:solidFill>
                  <a:schemeClr val="accent6">
                    <a:lumMod val="75000"/>
                  </a:schemeClr>
                </a:solidFill>
                <a:sym typeface="Symbol" pitchFamily="18" charset="2"/>
              </a:rPr>
              <a:t>I</a:t>
            </a:r>
            <a:r>
              <a:rPr lang="en-US" sz="2400" baseline="-25000" dirty="0" err="1" smtClean="0">
                <a:solidFill>
                  <a:schemeClr val="accent6">
                    <a:lumMod val="75000"/>
                  </a:schemeClr>
                </a:solidFill>
                <a:sym typeface="Symbol" pitchFamily="18" charset="2"/>
              </a:rPr>
              <a:t>j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  <a:sym typeface="Symbol" pitchFamily="18" charset="2"/>
              </a:rPr>
              <a:t>, then action [</a:t>
            </a:r>
            <a:r>
              <a:rPr lang="en-US" sz="2400" dirty="0" err="1" smtClean="0">
                <a:solidFill>
                  <a:schemeClr val="accent6">
                    <a:lumMod val="75000"/>
                  </a:schemeClr>
                </a:solidFill>
                <a:sym typeface="Symbol" pitchFamily="18" charset="2"/>
              </a:rPr>
              <a:t>I,a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  <a:sym typeface="Symbol" pitchFamily="18" charset="2"/>
              </a:rPr>
              <a:t>] =  </a:t>
            </a:r>
            <a:r>
              <a:rPr lang="en-US" sz="2400" dirty="0" err="1" smtClean="0">
                <a:solidFill>
                  <a:schemeClr val="accent6">
                    <a:lumMod val="75000"/>
                  </a:schemeClr>
                </a:solidFill>
                <a:sym typeface="Symbol" pitchFamily="18" charset="2"/>
              </a:rPr>
              <a:t>s</a:t>
            </a:r>
            <a:r>
              <a:rPr lang="en-US" sz="2400" baseline="-25000" dirty="0" err="1" smtClean="0">
                <a:solidFill>
                  <a:schemeClr val="accent6">
                    <a:lumMod val="75000"/>
                  </a:schemeClr>
                </a:solidFill>
                <a:sym typeface="Symbol" pitchFamily="18" charset="2"/>
              </a:rPr>
              <a:t>J</a:t>
            </a:r>
            <a:r>
              <a:rPr lang="en-US" sz="2400" baseline="-25000" dirty="0" smtClean="0">
                <a:solidFill>
                  <a:schemeClr val="accent6">
                    <a:lumMod val="75000"/>
                  </a:schemeClr>
                </a:solidFill>
                <a:sym typeface="Symbol" pitchFamily="18" charset="2"/>
              </a:rPr>
              <a:t>  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  <a:sym typeface="Symbol" pitchFamily="18" charset="2"/>
              </a:rPr>
              <a:t>(shift state j)</a:t>
            </a:r>
          </a:p>
          <a:p>
            <a:pPr marL="1257300" lvl="2" indent="-342900" eaLnBrk="1" hangingPunct="1">
              <a:lnSpc>
                <a:spcPct val="80000"/>
              </a:lnSpc>
              <a:buFont typeface="+mj-lt"/>
              <a:buAutoNum type="alphaLcParenR"/>
              <a:defRPr/>
            </a:pPr>
            <a:r>
              <a:rPr lang="en-US" sz="2400" dirty="0" smtClean="0">
                <a:solidFill>
                  <a:srgbClr val="C00000"/>
                </a:solidFill>
                <a:sym typeface="Symbol" pitchFamily="18" charset="2"/>
              </a:rPr>
              <a:t>If [</a:t>
            </a:r>
            <a:r>
              <a:rPr lang="en-US" sz="2400" dirty="0" smtClean="0">
                <a:solidFill>
                  <a:srgbClr val="C00000"/>
                </a:solidFill>
              </a:rPr>
              <a:t>A</a:t>
            </a:r>
            <a:r>
              <a:rPr lang="en-US" sz="2400" dirty="0" smtClean="0">
                <a:solidFill>
                  <a:srgbClr val="C00000"/>
                </a:solidFill>
                <a:sym typeface="Symbol" pitchFamily="18" charset="2"/>
              </a:rPr>
              <a:t>.] is in </a:t>
            </a:r>
            <a:r>
              <a:rPr lang="en-US" sz="2400" i="1" dirty="0" smtClean="0">
                <a:solidFill>
                  <a:srgbClr val="C00000"/>
                </a:solidFill>
                <a:sym typeface="Symbol" pitchFamily="18" charset="2"/>
              </a:rPr>
              <a:t>I</a:t>
            </a:r>
            <a:r>
              <a:rPr lang="en-US" sz="2400" i="1" baseline="-25000" dirty="0" smtClean="0">
                <a:solidFill>
                  <a:srgbClr val="C00000"/>
                </a:solidFill>
                <a:sym typeface="Symbol" pitchFamily="18" charset="2"/>
              </a:rPr>
              <a:t>i</a:t>
            </a:r>
            <a:r>
              <a:rPr lang="en-US" sz="2400" dirty="0" smtClean="0">
                <a:solidFill>
                  <a:srgbClr val="C00000"/>
                </a:solidFill>
                <a:sym typeface="Symbol" pitchFamily="18" charset="2"/>
              </a:rPr>
              <a:t>, then action[I</a:t>
            </a:r>
            <a:r>
              <a:rPr lang="en-US" sz="2400" baseline="-25000" dirty="0" smtClean="0">
                <a:solidFill>
                  <a:srgbClr val="C00000"/>
                </a:solidFill>
                <a:sym typeface="Symbol" pitchFamily="18" charset="2"/>
              </a:rPr>
              <a:t>i </a:t>
            </a:r>
            <a:r>
              <a:rPr lang="en-US" sz="2400" dirty="0" smtClean="0">
                <a:solidFill>
                  <a:srgbClr val="C00000"/>
                </a:solidFill>
                <a:sym typeface="Symbol" pitchFamily="18" charset="2"/>
              </a:rPr>
              <a:t>,a] = reduce </a:t>
            </a:r>
            <a:r>
              <a:rPr lang="en-US" sz="2400" dirty="0" err="1" smtClean="0">
                <a:solidFill>
                  <a:srgbClr val="C00000"/>
                </a:solidFill>
                <a:sym typeface="Symbol" pitchFamily="18" charset="2"/>
              </a:rPr>
              <a:t>Aa</a:t>
            </a:r>
            <a:r>
              <a:rPr lang="en-US" sz="2400" dirty="0" smtClean="0">
                <a:solidFill>
                  <a:srgbClr val="C00000"/>
                </a:solidFill>
                <a:sym typeface="Symbol" pitchFamily="18" charset="2"/>
              </a:rPr>
              <a:t> for ALL a in Follow(A)  (assuming  A is not S’)</a:t>
            </a:r>
          </a:p>
          <a:p>
            <a:pPr marL="1257300" lvl="2" indent="-342900" eaLnBrk="1" hangingPunct="1">
              <a:lnSpc>
                <a:spcPct val="80000"/>
              </a:lnSpc>
              <a:buFont typeface="+mj-lt"/>
              <a:buAutoNum type="alphaLcParenR"/>
              <a:defRPr/>
            </a:pPr>
            <a:r>
              <a:rPr lang="en-US" sz="2400" dirty="0" smtClean="0">
                <a:solidFill>
                  <a:srgbClr val="00B050"/>
                </a:solidFill>
                <a:sym typeface="Symbol" pitchFamily="18" charset="2"/>
              </a:rPr>
              <a:t>If [</a:t>
            </a:r>
            <a:r>
              <a:rPr lang="en-US" sz="2400" dirty="0" smtClean="0">
                <a:solidFill>
                  <a:srgbClr val="00B050"/>
                </a:solidFill>
              </a:rPr>
              <a:t>S’</a:t>
            </a:r>
            <a:r>
              <a:rPr lang="en-US" sz="2400" dirty="0" smtClean="0">
                <a:solidFill>
                  <a:srgbClr val="00B050"/>
                </a:solidFill>
                <a:sym typeface="Symbol" pitchFamily="18" charset="2"/>
              </a:rPr>
              <a:t>S.] is in </a:t>
            </a:r>
            <a:r>
              <a:rPr lang="en-US" sz="2400" i="1" dirty="0" smtClean="0">
                <a:solidFill>
                  <a:srgbClr val="00B050"/>
                </a:solidFill>
                <a:sym typeface="Symbol" pitchFamily="18" charset="2"/>
              </a:rPr>
              <a:t>I</a:t>
            </a:r>
            <a:r>
              <a:rPr lang="en-US" sz="2400" i="1" baseline="-25000" dirty="0" smtClean="0">
                <a:solidFill>
                  <a:srgbClr val="00B050"/>
                </a:solidFill>
                <a:sym typeface="Symbol" pitchFamily="18" charset="2"/>
              </a:rPr>
              <a:t>i</a:t>
            </a:r>
            <a:r>
              <a:rPr lang="en-US" sz="2400" dirty="0" smtClean="0">
                <a:solidFill>
                  <a:srgbClr val="00B050"/>
                </a:solidFill>
                <a:sym typeface="Symbol" pitchFamily="18" charset="2"/>
              </a:rPr>
              <a:t>, then action[I</a:t>
            </a:r>
            <a:r>
              <a:rPr lang="en-US" sz="2400" baseline="-25000" dirty="0" smtClean="0">
                <a:solidFill>
                  <a:srgbClr val="00B050"/>
                </a:solidFill>
                <a:sym typeface="Symbol" pitchFamily="18" charset="2"/>
              </a:rPr>
              <a:t>i</a:t>
            </a:r>
            <a:r>
              <a:rPr lang="en-US" sz="2400" dirty="0" smtClean="0">
                <a:solidFill>
                  <a:srgbClr val="00B050"/>
                </a:solidFill>
                <a:sym typeface="Symbol" pitchFamily="18" charset="2"/>
              </a:rPr>
              <a:t>, $] = accept</a:t>
            </a:r>
          </a:p>
          <a:p>
            <a:pPr marL="800100" lvl="1" indent="-342900" eaLnBrk="1" hangingPunct="1">
              <a:lnSpc>
                <a:spcPct val="80000"/>
              </a:lnSpc>
              <a:buFont typeface="+mj-lt"/>
              <a:buAutoNum type="arabicPeriod"/>
              <a:defRPr/>
            </a:pPr>
            <a:r>
              <a:rPr lang="en-US" dirty="0" smtClean="0">
                <a:solidFill>
                  <a:srgbClr val="7030A0"/>
                </a:solidFill>
                <a:sym typeface="Symbol" pitchFamily="18" charset="2"/>
              </a:rPr>
              <a:t>The </a:t>
            </a:r>
            <a:r>
              <a:rPr lang="en-US" dirty="0" err="1" smtClean="0">
                <a:solidFill>
                  <a:srgbClr val="7030A0"/>
                </a:solidFill>
                <a:sym typeface="Symbol" pitchFamily="18" charset="2"/>
              </a:rPr>
              <a:t>goto</a:t>
            </a:r>
            <a:r>
              <a:rPr lang="en-US" dirty="0" smtClean="0">
                <a:solidFill>
                  <a:srgbClr val="7030A0"/>
                </a:solidFill>
                <a:sym typeface="Symbol" pitchFamily="18" charset="2"/>
              </a:rPr>
              <a:t> transition for state I</a:t>
            </a:r>
            <a:r>
              <a:rPr lang="en-US" baseline="-25000" dirty="0" smtClean="0">
                <a:solidFill>
                  <a:srgbClr val="7030A0"/>
                </a:solidFill>
                <a:sym typeface="Symbol" pitchFamily="18" charset="2"/>
              </a:rPr>
              <a:t>i</a:t>
            </a:r>
            <a:r>
              <a:rPr lang="en-US" dirty="0" smtClean="0">
                <a:solidFill>
                  <a:srgbClr val="7030A0"/>
                </a:solidFill>
                <a:sym typeface="Symbol" pitchFamily="18" charset="2"/>
              </a:rPr>
              <a:t> </a:t>
            </a:r>
            <a:r>
              <a:rPr lang="en-US" dirty="0" smtClean="0">
                <a:solidFill>
                  <a:srgbClr val="7030A0"/>
                </a:solidFill>
                <a:sym typeface="Symbol" pitchFamily="18" charset="2"/>
              </a:rPr>
              <a:t>is </a:t>
            </a:r>
            <a:r>
              <a:rPr lang="en-US" dirty="0" smtClean="0">
                <a:solidFill>
                  <a:srgbClr val="7030A0"/>
                </a:solidFill>
                <a:sym typeface="Symbol" pitchFamily="18" charset="2"/>
              </a:rPr>
              <a:t>build using non-terminal A: if </a:t>
            </a:r>
            <a:r>
              <a:rPr lang="en-US" dirty="0" err="1" smtClean="0">
                <a:solidFill>
                  <a:srgbClr val="7030A0"/>
                </a:solidFill>
                <a:sym typeface="Symbol" pitchFamily="18" charset="2"/>
              </a:rPr>
              <a:t>goto</a:t>
            </a:r>
            <a:r>
              <a:rPr lang="en-US" dirty="0" smtClean="0">
                <a:solidFill>
                  <a:srgbClr val="7030A0"/>
                </a:solidFill>
                <a:sym typeface="Symbol" pitchFamily="18" charset="2"/>
              </a:rPr>
              <a:t>(I</a:t>
            </a:r>
            <a:r>
              <a:rPr lang="en-US" baseline="-25000" dirty="0" smtClean="0">
                <a:solidFill>
                  <a:srgbClr val="7030A0"/>
                </a:solidFill>
                <a:sym typeface="Symbol" pitchFamily="18" charset="2"/>
              </a:rPr>
              <a:t>i</a:t>
            </a:r>
            <a:r>
              <a:rPr lang="en-US" dirty="0" smtClean="0">
                <a:solidFill>
                  <a:srgbClr val="7030A0"/>
                </a:solidFill>
                <a:sym typeface="Symbol" pitchFamily="18" charset="2"/>
              </a:rPr>
              <a:t>, A)=</a:t>
            </a:r>
            <a:r>
              <a:rPr lang="en-US" dirty="0" err="1" smtClean="0">
                <a:solidFill>
                  <a:srgbClr val="7030A0"/>
                </a:solidFill>
                <a:sym typeface="Symbol" pitchFamily="18" charset="2"/>
              </a:rPr>
              <a:t>I</a:t>
            </a:r>
            <a:r>
              <a:rPr lang="en-US" baseline="-25000" dirty="0" err="1" smtClean="0">
                <a:solidFill>
                  <a:srgbClr val="7030A0"/>
                </a:solidFill>
                <a:sym typeface="Symbol" pitchFamily="18" charset="2"/>
              </a:rPr>
              <a:t>j</a:t>
            </a:r>
            <a:r>
              <a:rPr lang="en-US" dirty="0" smtClean="0">
                <a:solidFill>
                  <a:srgbClr val="7030A0"/>
                </a:solidFill>
                <a:sym typeface="Symbol" pitchFamily="18" charset="2"/>
              </a:rPr>
              <a:t>, then </a:t>
            </a:r>
            <a:r>
              <a:rPr lang="en-US" dirty="0" err="1" smtClean="0">
                <a:solidFill>
                  <a:srgbClr val="7030A0"/>
                </a:solidFill>
                <a:sym typeface="Symbol" pitchFamily="18" charset="2"/>
              </a:rPr>
              <a:t>goto</a:t>
            </a:r>
            <a:r>
              <a:rPr lang="en-US" dirty="0" smtClean="0">
                <a:solidFill>
                  <a:srgbClr val="7030A0"/>
                </a:solidFill>
                <a:sym typeface="Symbol" pitchFamily="18" charset="2"/>
              </a:rPr>
              <a:t>[</a:t>
            </a:r>
            <a:r>
              <a:rPr lang="en-US" dirty="0" err="1" smtClean="0">
                <a:solidFill>
                  <a:srgbClr val="7030A0"/>
                </a:solidFill>
                <a:sym typeface="Symbol" pitchFamily="18" charset="2"/>
              </a:rPr>
              <a:t>I</a:t>
            </a:r>
            <a:r>
              <a:rPr lang="en-US" baseline="-25000" dirty="0" err="1" smtClean="0">
                <a:solidFill>
                  <a:srgbClr val="7030A0"/>
                </a:solidFill>
                <a:sym typeface="Symbol" pitchFamily="18" charset="2"/>
              </a:rPr>
              <a:t>i</a:t>
            </a:r>
            <a:r>
              <a:rPr lang="en-US" dirty="0" err="1" smtClean="0">
                <a:solidFill>
                  <a:srgbClr val="7030A0"/>
                </a:solidFill>
                <a:sym typeface="Symbol" pitchFamily="18" charset="2"/>
              </a:rPr>
              <a:t>,A</a:t>
            </a:r>
            <a:r>
              <a:rPr lang="en-US" dirty="0" smtClean="0">
                <a:solidFill>
                  <a:srgbClr val="7030A0"/>
                </a:solidFill>
                <a:sym typeface="Symbol" pitchFamily="18" charset="2"/>
              </a:rPr>
              <a:t>]=J</a:t>
            </a:r>
          </a:p>
          <a:p>
            <a:pPr marL="800100" lvl="1" indent="-342900" eaLnBrk="1" hangingPunct="1">
              <a:lnSpc>
                <a:spcPct val="80000"/>
              </a:lnSpc>
              <a:buFont typeface="+mj-lt"/>
              <a:buAutoNum type="arabicPeriod"/>
              <a:defRPr/>
            </a:pPr>
            <a:r>
              <a:rPr lang="en-US" dirty="0" smtClean="0">
                <a:solidFill>
                  <a:srgbClr val="FF0000"/>
                </a:solidFill>
                <a:sym typeface="Symbol" pitchFamily="18" charset="2"/>
              </a:rPr>
              <a:t>All entries not defined by rule 2, 3 are made “error”</a:t>
            </a:r>
          </a:p>
          <a:p>
            <a:pPr marL="800100" lvl="1" indent="-342900" eaLnBrk="1" hangingPunct="1">
              <a:lnSpc>
                <a:spcPct val="80000"/>
              </a:lnSpc>
              <a:buFont typeface="+mj-lt"/>
              <a:buAutoNum type="arabicPeriod"/>
              <a:defRPr/>
            </a:pPr>
            <a:r>
              <a:rPr lang="en-US" dirty="0" smtClean="0">
                <a:sym typeface="Symbol" pitchFamily="18" charset="2"/>
              </a:rPr>
              <a:t>The initial state of the parser is the one constructed from the set of items containing [S’S.]</a:t>
            </a:r>
          </a:p>
          <a:p>
            <a:pPr lvl="2" eaLnBrk="1" hangingPunct="1">
              <a:lnSpc>
                <a:spcPct val="80000"/>
              </a:lnSpc>
              <a:buFont typeface="Wingdings" pitchFamily="2" charset="2"/>
              <a:buNone/>
              <a:defRPr/>
            </a:pPr>
            <a:endParaRPr lang="en-US" sz="1600" dirty="0" smtClean="0">
              <a:sym typeface="Symbol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46248347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Example 4.47: 1 (building table)</a:t>
            </a:r>
            <a:endParaRPr lang="en-US" dirty="0"/>
          </a:p>
        </p:txBody>
      </p:sp>
      <p:sp>
        <p:nvSpPr>
          <p:cNvPr id="14029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mtClean="0"/>
              <a:t>Let us build the SLR table for the augmented expression grammar ( see fig .4.13). Consider the set of item I</a:t>
            </a:r>
            <a:r>
              <a:rPr lang="en-US" altLang="en-US" baseline="-25000" smtClean="0"/>
              <a:t>0</a:t>
            </a:r>
            <a:r>
              <a:rPr lang="en-US" altLang="en-US" smtClean="0"/>
              <a:t> as follows:</a:t>
            </a:r>
            <a:endParaRPr lang="en-US" altLang="en-US" baseline="-25000" smtClean="0"/>
          </a:p>
          <a:p>
            <a:pPr lvl="1" eaLnBrk="1" hangingPunct="1"/>
            <a:r>
              <a:rPr lang="en-US" altLang="en-US" sz="2400" i="1" smtClean="0"/>
              <a:t>E’</a:t>
            </a:r>
            <a:r>
              <a:rPr lang="en-US" altLang="en-US" sz="2400" i="1" smtClean="0">
                <a:sym typeface="Symbol" panose="05050102010706020507" pitchFamily="18" charset="2"/>
              </a:rPr>
              <a:t>.E  </a:t>
            </a:r>
            <a:r>
              <a:rPr lang="en-US" altLang="en-US" sz="2400" smtClean="0">
                <a:sym typeface="Symbol" panose="05050102010706020507" pitchFamily="18" charset="2"/>
              </a:rPr>
              <a:t>		</a:t>
            </a:r>
            <a:endParaRPr lang="en-US" altLang="en-US" sz="2400" b="1" smtClean="0">
              <a:sym typeface="Symbol" panose="05050102010706020507" pitchFamily="18" charset="2"/>
            </a:endParaRPr>
          </a:p>
          <a:p>
            <a:pPr lvl="1" eaLnBrk="1" hangingPunct="1"/>
            <a:r>
              <a:rPr lang="en-US" altLang="en-US" sz="2400" i="1" smtClean="0"/>
              <a:t>E</a:t>
            </a:r>
            <a:r>
              <a:rPr lang="en-US" altLang="en-US" sz="2400" i="1" smtClean="0">
                <a:sym typeface="Symbol" panose="05050102010706020507" pitchFamily="18" charset="2"/>
              </a:rPr>
              <a:t>.E </a:t>
            </a:r>
            <a:r>
              <a:rPr lang="en-US" altLang="en-US" sz="2400" b="1" i="1" smtClean="0">
                <a:sym typeface="Symbol" panose="05050102010706020507" pitchFamily="18" charset="2"/>
              </a:rPr>
              <a:t>+</a:t>
            </a:r>
            <a:r>
              <a:rPr lang="en-US" altLang="en-US" sz="2400" i="1" smtClean="0">
                <a:sym typeface="Symbol" panose="05050102010706020507" pitchFamily="18" charset="2"/>
              </a:rPr>
              <a:t> T  </a:t>
            </a:r>
            <a:r>
              <a:rPr lang="en-US" altLang="en-US" sz="2400" smtClean="0">
                <a:sym typeface="Symbol" panose="05050102010706020507" pitchFamily="18" charset="2"/>
              </a:rPr>
              <a:t>	</a:t>
            </a:r>
            <a:endParaRPr lang="en-US" altLang="en-US" sz="2400" b="1" smtClean="0">
              <a:sym typeface="Symbol" panose="05050102010706020507" pitchFamily="18" charset="2"/>
            </a:endParaRPr>
          </a:p>
          <a:p>
            <a:pPr lvl="1" eaLnBrk="1" hangingPunct="1"/>
            <a:r>
              <a:rPr lang="en-US" altLang="en-US" sz="2400" i="1" smtClean="0"/>
              <a:t>E</a:t>
            </a:r>
            <a:r>
              <a:rPr lang="en-US" altLang="en-US" sz="2400" i="1" smtClean="0">
                <a:sym typeface="Symbol" panose="05050102010706020507" pitchFamily="18" charset="2"/>
              </a:rPr>
              <a:t> .T </a:t>
            </a:r>
            <a:r>
              <a:rPr lang="en-US" altLang="en-US" sz="2400" smtClean="0">
                <a:sym typeface="Symbol" panose="05050102010706020507" pitchFamily="18" charset="2"/>
              </a:rPr>
              <a:t>		</a:t>
            </a:r>
          </a:p>
          <a:p>
            <a:pPr lvl="1" eaLnBrk="1" hangingPunct="1"/>
            <a:r>
              <a:rPr lang="en-US" altLang="en-US" sz="2400" i="1" smtClean="0"/>
              <a:t>T</a:t>
            </a:r>
            <a:r>
              <a:rPr lang="en-US" altLang="en-US" sz="2400" i="1" smtClean="0">
                <a:sym typeface="Symbol" panose="05050102010706020507" pitchFamily="18" charset="2"/>
              </a:rPr>
              <a:t>.T </a:t>
            </a:r>
            <a:r>
              <a:rPr lang="en-US" altLang="en-US" sz="2400" b="1" i="1" smtClean="0">
                <a:sym typeface="Symbol" panose="05050102010706020507" pitchFamily="18" charset="2"/>
              </a:rPr>
              <a:t>*</a:t>
            </a:r>
            <a:r>
              <a:rPr lang="en-US" altLang="en-US" sz="2400" i="1" smtClean="0">
                <a:sym typeface="Symbol" panose="05050102010706020507" pitchFamily="18" charset="2"/>
              </a:rPr>
              <a:t> F</a:t>
            </a:r>
            <a:r>
              <a:rPr lang="en-US" altLang="en-US" sz="2400" smtClean="0">
                <a:sym typeface="Symbol" panose="05050102010706020507" pitchFamily="18" charset="2"/>
              </a:rPr>
              <a:t>	</a:t>
            </a:r>
            <a:endParaRPr lang="en-US" altLang="en-US" sz="2400" b="1" smtClean="0">
              <a:sym typeface="Symbol" panose="05050102010706020507" pitchFamily="18" charset="2"/>
            </a:endParaRPr>
          </a:p>
          <a:p>
            <a:pPr lvl="1" eaLnBrk="1" hangingPunct="1"/>
            <a:r>
              <a:rPr lang="en-US" altLang="en-US" sz="2400" i="1" smtClean="0"/>
              <a:t>T</a:t>
            </a:r>
            <a:r>
              <a:rPr lang="en-US" altLang="en-US" sz="2400" i="1" smtClean="0">
                <a:sym typeface="Symbol" panose="05050102010706020507" pitchFamily="18" charset="2"/>
              </a:rPr>
              <a:t>.F</a:t>
            </a:r>
            <a:r>
              <a:rPr lang="en-US" altLang="en-US" sz="2400" smtClean="0">
                <a:sym typeface="Symbol" panose="05050102010706020507" pitchFamily="18" charset="2"/>
              </a:rPr>
              <a:t> 		</a:t>
            </a:r>
            <a:endParaRPr lang="en-US" altLang="en-US" sz="2400" b="1" smtClean="0">
              <a:sym typeface="Symbol" panose="05050102010706020507" pitchFamily="18" charset="2"/>
            </a:endParaRPr>
          </a:p>
          <a:p>
            <a:pPr lvl="1" eaLnBrk="1" hangingPunct="1"/>
            <a:r>
              <a:rPr lang="en-US" altLang="en-US" sz="2400" i="1" smtClean="0">
                <a:solidFill>
                  <a:srgbClr val="FF0000"/>
                </a:solidFill>
              </a:rPr>
              <a:t>F</a:t>
            </a:r>
            <a:r>
              <a:rPr lang="en-US" altLang="en-US" sz="2400" i="1" smtClean="0">
                <a:solidFill>
                  <a:srgbClr val="FF0000"/>
                </a:solidFill>
                <a:sym typeface="Symbol" panose="05050102010706020507" pitchFamily="18" charset="2"/>
              </a:rPr>
              <a:t> .</a:t>
            </a:r>
            <a:r>
              <a:rPr lang="en-US" altLang="en-US" sz="2400" b="1" i="1" smtClean="0">
                <a:solidFill>
                  <a:srgbClr val="FF0000"/>
                </a:solidFill>
                <a:sym typeface="Symbol" panose="05050102010706020507" pitchFamily="18" charset="2"/>
              </a:rPr>
              <a:t>(</a:t>
            </a:r>
            <a:r>
              <a:rPr lang="en-US" altLang="en-US" sz="2400" i="1" smtClean="0">
                <a:solidFill>
                  <a:srgbClr val="FF0000"/>
                </a:solidFill>
                <a:sym typeface="Symbol" panose="05050102010706020507" pitchFamily="18" charset="2"/>
              </a:rPr>
              <a:t>E</a:t>
            </a:r>
            <a:r>
              <a:rPr lang="en-US" altLang="en-US" sz="2400" b="1" i="1" smtClean="0">
                <a:solidFill>
                  <a:srgbClr val="FF0000"/>
                </a:solidFill>
                <a:sym typeface="Symbol" panose="05050102010706020507" pitchFamily="18" charset="2"/>
              </a:rPr>
              <a:t>)</a:t>
            </a:r>
            <a:r>
              <a:rPr lang="en-US" altLang="en-US" sz="2400" i="1" smtClean="0">
                <a:solidFill>
                  <a:srgbClr val="FF0000"/>
                </a:solidFill>
                <a:sym typeface="Symbol" panose="05050102010706020507" pitchFamily="18" charset="2"/>
              </a:rPr>
              <a:t>  </a:t>
            </a:r>
            <a:r>
              <a:rPr lang="en-US" altLang="en-US" sz="2400" smtClean="0">
                <a:solidFill>
                  <a:srgbClr val="FF0000"/>
                </a:solidFill>
                <a:sym typeface="Symbol" panose="05050102010706020507" pitchFamily="18" charset="2"/>
              </a:rPr>
              <a:t>	</a:t>
            </a:r>
            <a:endParaRPr lang="en-US" altLang="en-US" sz="2400" b="1" smtClean="0">
              <a:solidFill>
                <a:srgbClr val="FF0000"/>
              </a:solidFill>
              <a:sym typeface="Symbol" panose="05050102010706020507" pitchFamily="18" charset="2"/>
            </a:endParaRPr>
          </a:p>
          <a:p>
            <a:pPr lvl="1" eaLnBrk="1" hangingPunct="1"/>
            <a:r>
              <a:rPr lang="en-US" altLang="en-US" sz="2400" i="1" smtClean="0">
                <a:solidFill>
                  <a:srgbClr val="FF0000"/>
                </a:solidFill>
              </a:rPr>
              <a:t>F</a:t>
            </a:r>
            <a:r>
              <a:rPr lang="en-US" altLang="en-US" sz="2400" i="1" smtClean="0">
                <a:solidFill>
                  <a:srgbClr val="FF0000"/>
                </a:solidFill>
                <a:sym typeface="Symbol" panose="05050102010706020507" pitchFamily="18" charset="2"/>
              </a:rPr>
              <a:t> .</a:t>
            </a:r>
            <a:r>
              <a:rPr lang="en-US" altLang="en-US" sz="2400" b="1" i="1" smtClean="0">
                <a:solidFill>
                  <a:srgbClr val="FF0000"/>
                </a:solidFill>
                <a:sym typeface="Symbol" panose="05050102010706020507" pitchFamily="18" charset="2"/>
              </a:rPr>
              <a:t>id</a:t>
            </a:r>
            <a:r>
              <a:rPr lang="en-US" altLang="en-US" sz="2400" i="1" smtClean="0">
                <a:solidFill>
                  <a:srgbClr val="FF0000"/>
                </a:solidFill>
                <a:sym typeface="Symbol" panose="05050102010706020507" pitchFamily="18" charset="2"/>
              </a:rPr>
              <a:t> </a:t>
            </a:r>
            <a:r>
              <a:rPr lang="en-US" altLang="en-US" sz="2400" smtClean="0">
                <a:sym typeface="Symbol" panose="05050102010706020507" pitchFamily="18" charset="2"/>
              </a:rPr>
              <a:t>		</a:t>
            </a:r>
            <a:endParaRPr lang="en-US" altLang="en-US" sz="2400" b="1" smtClean="0">
              <a:sym typeface="Symbol" panose="05050102010706020507" pitchFamily="18" charset="2"/>
            </a:endParaRPr>
          </a:p>
          <a:p>
            <a:endParaRPr lang="en-US" altLang="en-US" smtClean="0"/>
          </a:p>
        </p:txBody>
      </p:sp>
      <p:sp>
        <p:nvSpPr>
          <p:cNvPr id="140292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745288" y="6491288"/>
            <a:ext cx="2133600" cy="366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629FFD4C-F262-4310-9910-04A6A1ED360A}" type="slidenum">
              <a:rPr lang="en-US" altLang="en-US"/>
              <a:pPr eaLnBrk="1" hangingPunct="1"/>
              <a:t>158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5377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Footer Placeholder 4"/>
          <p:cNvSpPr>
            <a:spLocks noGrp="1"/>
          </p:cNvSpPr>
          <p:nvPr>
            <p:ph type="ftr" sz="quarter" idx="4294967295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mtClean="0"/>
              <a:t>Csci465</a:t>
            </a:r>
          </a:p>
        </p:txBody>
      </p:sp>
      <p:sp>
        <p:nvSpPr>
          <p:cNvPr id="141315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6745288" y="6491288"/>
            <a:ext cx="2133600" cy="366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DBE6E17C-D7EC-4925-8E81-19B7BB990B9B}" type="slidenum">
              <a:rPr lang="en-US" altLang="en-US"/>
              <a:pPr eaLnBrk="1" hangingPunct="1"/>
              <a:t>159</a:t>
            </a:fld>
            <a:endParaRPr lang="en-US" altLang="en-US"/>
          </a:p>
        </p:txBody>
      </p:sp>
      <p:sp>
        <p:nvSpPr>
          <p:cNvPr id="9523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/>
              <a:t>Example 4.47: 2</a:t>
            </a:r>
          </a:p>
        </p:txBody>
      </p:sp>
      <p:sp>
        <p:nvSpPr>
          <p:cNvPr id="14131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Consider I</a:t>
            </a:r>
            <a:r>
              <a:rPr lang="en-US" altLang="en-US" baseline="-25000" dirty="0" smtClean="0"/>
              <a:t>0 (state 0)</a:t>
            </a:r>
          </a:p>
          <a:p>
            <a:pPr lvl="1" eaLnBrk="1" hangingPunct="1"/>
            <a:r>
              <a:rPr lang="en-US" altLang="en-US" dirty="0" smtClean="0"/>
              <a:t>The item </a:t>
            </a:r>
            <a:r>
              <a:rPr lang="en-US" altLang="en-US" dirty="0" smtClean="0">
                <a:solidFill>
                  <a:srgbClr val="FF0000"/>
                </a:solidFill>
              </a:rPr>
              <a:t>F</a:t>
            </a:r>
            <a:r>
              <a:rPr lang="en-US" altLang="en-US" dirty="0" smtClean="0">
                <a:solidFill>
                  <a:srgbClr val="FF0000"/>
                </a:solidFill>
                <a:sym typeface="Symbol" panose="05050102010706020507" pitchFamily="18" charset="2"/>
              </a:rPr>
              <a:t> .(E)</a:t>
            </a:r>
          </a:p>
          <a:p>
            <a:pPr lvl="2" eaLnBrk="1" hangingPunct="1"/>
            <a:r>
              <a:rPr lang="en-US" altLang="en-US" dirty="0" smtClean="0">
                <a:sym typeface="Symbol" panose="05050102010706020507" pitchFamily="18" charset="2"/>
              </a:rPr>
              <a:t>Results transition (i.e., action [0, (] =</a:t>
            </a:r>
            <a:r>
              <a:rPr lang="en-US" altLang="en-US" dirty="0" smtClean="0">
                <a:solidFill>
                  <a:srgbClr val="00B050"/>
                </a:solidFill>
                <a:sym typeface="Symbol" panose="05050102010706020507" pitchFamily="18" charset="2"/>
              </a:rPr>
              <a:t>s4</a:t>
            </a:r>
            <a:r>
              <a:rPr lang="en-US" altLang="en-US" dirty="0" smtClean="0">
                <a:sym typeface="Symbol" panose="05050102010706020507" pitchFamily="18" charset="2"/>
              </a:rPr>
              <a:t>)</a:t>
            </a:r>
          </a:p>
          <a:p>
            <a:pPr lvl="1" eaLnBrk="1" hangingPunct="1"/>
            <a:r>
              <a:rPr lang="en-US" altLang="en-US" dirty="0" smtClean="0">
                <a:sym typeface="Symbol" panose="05050102010706020507" pitchFamily="18" charset="2"/>
              </a:rPr>
              <a:t>The item </a:t>
            </a:r>
            <a:r>
              <a:rPr lang="en-US" altLang="en-US" dirty="0" smtClean="0">
                <a:solidFill>
                  <a:srgbClr val="FF0000"/>
                </a:solidFill>
              </a:rPr>
              <a:t>F</a:t>
            </a:r>
            <a:r>
              <a:rPr lang="en-US" altLang="en-US" dirty="0" smtClean="0">
                <a:solidFill>
                  <a:srgbClr val="FF0000"/>
                </a:solidFill>
                <a:sym typeface="Symbol" panose="05050102010706020507" pitchFamily="18" charset="2"/>
              </a:rPr>
              <a:t> .id </a:t>
            </a:r>
          </a:p>
          <a:p>
            <a:pPr lvl="2" eaLnBrk="1" hangingPunct="1"/>
            <a:r>
              <a:rPr lang="en-US" altLang="en-US" dirty="0" smtClean="0">
                <a:sym typeface="Symbol" panose="05050102010706020507" pitchFamily="18" charset="2"/>
              </a:rPr>
              <a:t>results action [0, id] =</a:t>
            </a:r>
            <a:r>
              <a:rPr lang="en-US" altLang="en-US" dirty="0" smtClean="0">
                <a:solidFill>
                  <a:srgbClr val="00B050"/>
                </a:solidFill>
                <a:sym typeface="Symbol" panose="05050102010706020507" pitchFamily="18" charset="2"/>
              </a:rPr>
              <a:t>s5</a:t>
            </a:r>
          </a:p>
          <a:p>
            <a:pPr lvl="1" eaLnBrk="1" hangingPunct="1"/>
            <a:r>
              <a:rPr lang="en-US" altLang="en-US" dirty="0" smtClean="0">
                <a:sym typeface="Symbol" panose="05050102010706020507" pitchFamily="18" charset="2"/>
              </a:rPr>
              <a:t>No actions for other item</a:t>
            </a:r>
          </a:p>
          <a:p>
            <a:pPr lvl="1" eaLnBrk="1" hangingPunct="1"/>
            <a:endParaRPr lang="en-US" altLang="en-US" dirty="0" smtClean="0">
              <a:sym typeface="Symbol" panose="05050102010706020507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17800947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Footer Placeholder 4"/>
          <p:cNvSpPr>
            <a:spLocks noGrp="1"/>
          </p:cNvSpPr>
          <p:nvPr>
            <p:ph type="ftr" sz="quarter" idx="4294967295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mtClean="0"/>
              <a:t>Csci465</a:t>
            </a:r>
          </a:p>
        </p:txBody>
      </p:sp>
      <p:sp>
        <p:nvSpPr>
          <p:cNvPr id="15363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6745288" y="6491288"/>
            <a:ext cx="2133600" cy="366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5B43708E-F43E-4565-85F3-21D37A0DE65D}" type="slidenum">
              <a:rPr lang="en-US" altLang="en-US"/>
              <a:pPr eaLnBrk="1" hangingPunct="1"/>
              <a:t>16</a:t>
            </a:fld>
            <a:endParaRPr lang="en-US" altLang="en-US"/>
          </a:p>
        </p:txBody>
      </p:sp>
      <p:sp>
        <p:nvSpPr>
          <p:cNvPr id="9220" name="Rectangle 2"/>
          <p:cNvSpPr>
            <a:spLocks noGrp="1" noChangeArrowheads="1"/>
          </p:cNvSpPr>
          <p:nvPr>
            <p:ph type="title"/>
          </p:nvPr>
        </p:nvSpPr>
        <p:spPr>
          <a:xfrm>
            <a:off x="53209" y="318714"/>
            <a:ext cx="7886700" cy="1325563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/>
              <a:t>LL Parsing</a:t>
            </a:r>
          </a:p>
        </p:txBody>
      </p:sp>
      <p:sp>
        <p:nvSpPr>
          <p:cNvPr id="1536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209" y="1833422"/>
            <a:ext cx="7886700" cy="4222657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 What is LL(K) grammar?</a:t>
            </a:r>
          </a:p>
          <a:p>
            <a:pPr lvl="1" eaLnBrk="1" hangingPunct="1"/>
            <a:r>
              <a:rPr lang="en-US" altLang="en-US" dirty="0" smtClean="0"/>
              <a:t>A grammar from which we can construct a </a:t>
            </a:r>
            <a:r>
              <a:rPr lang="en-US" altLang="en-US" dirty="0" smtClean="0">
                <a:solidFill>
                  <a:srgbClr val="00B050"/>
                </a:solidFill>
              </a:rPr>
              <a:t>deterministic, top-down PDA</a:t>
            </a:r>
            <a:r>
              <a:rPr lang="en-US" altLang="en-US" dirty="0" smtClean="0"/>
              <a:t> that looks a head at most </a:t>
            </a:r>
            <a:r>
              <a:rPr lang="en-US" altLang="en-US" dirty="0" smtClean="0">
                <a:solidFill>
                  <a:srgbClr val="CC0000"/>
                </a:solidFill>
              </a:rPr>
              <a:t>k symbols</a:t>
            </a:r>
            <a:r>
              <a:rPr lang="en-US" altLang="en-US" dirty="0" smtClean="0"/>
              <a:t> in the input tape</a:t>
            </a:r>
          </a:p>
          <a:p>
            <a:pPr eaLnBrk="1" hangingPunct="1"/>
            <a:r>
              <a:rPr lang="en-US" altLang="en-US" dirty="0" smtClean="0"/>
              <a:t>What is LL(1) grammar?</a:t>
            </a:r>
          </a:p>
          <a:p>
            <a:pPr lvl="1" eaLnBrk="1" hangingPunct="1"/>
            <a:r>
              <a:rPr lang="en-US" altLang="en-US" dirty="0" smtClean="0"/>
              <a:t>The most common form of LL(K) grammar</a:t>
            </a:r>
          </a:p>
          <a:p>
            <a:pPr lvl="1" eaLnBrk="1" hangingPunct="1"/>
            <a:r>
              <a:rPr lang="en-US" altLang="en-US" dirty="0" smtClean="0"/>
              <a:t>Looks a head at most </a:t>
            </a:r>
            <a:r>
              <a:rPr lang="en-US" altLang="en-US" dirty="0" smtClean="0">
                <a:solidFill>
                  <a:srgbClr val="7030A0"/>
                </a:solidFill>
              </a:rPr>
              <a:t>one symbol</a:t>
            </a:r>
          </a:p>
          <a:p>
            <a:pPr lvl="1" eaLnBrk="1" hangingPunct="1"/>
            <a:r>
              <a:rPr lang="en-US" altLang="en-US" dirty="0" smtClean="0"/>
              <a:t>The easiest one to convert into PDA</a:t>
            </a:r>
          </a:p>
        </p:txBody>
      </p:sp>
    </p:spTree>
    <p:extLst>
      <p:ext uri="{BB962C8B-B14F-4D97-AF65-F5344CB8AC3E}">
        <p14:creationId xmlns:p14="http://schemas.microsoft.com/office/powerpoint/2010/main" val="226679616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993775" y="779463"/>
            <a:ext cx="1963738" cy="1374775"/>
          </a:xfrm>
          <a:prstGeom prst="rect">
            <a:avLst/>
          </a:prstGeom>
          <a:solidFill>
            <a:srgbClr val="FFC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35171" name="Footer Placeholder 2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mtClean="0"/>
              <a:t>Csci465</a:t>
            </a:r>
          </a:p>
        </p:txBody>
      </p:sp>
      <p:sp>
        <p:nvSpPr>
          <p:cNvPr id="135172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F061EF0D-6177-4C0F-B2C4-9CE551E75CFD}" type="slidenum">
              <a:rPr lang="en-US" altLang="en-US"/>
              <a:pPr eaLnBrk="1" hangingPunct="1"/>
              <a:t>160</a:t>
            </a:fld>
            <a:endParaRPr lang="en-US" altLang="en-US"/>
          </a:p>
        </p:txBody>
      </p:sp>
      <p:pic>
        <p:nvPicPr>
          <p:cNvPr id="2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-114883"/>
            <a:ext cx="9047746" cy="6705600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pic>
      <p:sp>
        <p:nvSpPr>
          <p:cNvPr id="135174" name="Rectangle 5"/>
          <p:cNvSpPr>
            <a:spLocks noChangeArrowheads="1"/>
          </p:cNvSpPr>
          <p:nvPr/>
        </p:nvSpPr>
        <p:spPr bwMode="auto">
          <a:xfrm>
            <a:off x="3200400" y="6172200"/>
            <a:ext cx="5606716" cy="276726"/>
          </a:xfrm>
          <a:prstGeom prst="rect">
            <a:avLst/>
          </a:prstGeom>
          <a:solidFill>
            <a:srgbClr val="FFC000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dirty="0" smtClean="0"/>
              <a:t>Complete collection </a:t>
            </a:r>
            <a:r>
              <a:rPr lang="en-US" altLang="en-US" dirty="0"/>
              <a:t>of </a:t>
            </a:r>
            <a:r>
              <a:rPr lang="en-US" altLang="en-US" dirty="0" smtClean="0"/>
              <a:t>All possible items </a:t>
            </a:r>
            <a:r>
              <a:rPr lang="en-US" altLang="en-US" dirty="0"/>
              <a:t>using closure</a:t>
            </a:r>
          </a:p>
        </p:txBody>
      </p:sp>
    </p:spTree>
    <p:extLst>
      <p:ext uri="{BB962C8B-B14F-4D97-AF65-F5344CB8AC3E}">
        <p14:creationId xmlns:p14="http://schemas.microsoft.com/office/powerpoint/2010/main" val="178902607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Slide Number Placeholder 1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F186590B-02F0-45BA-B52B-55A10E1A69CA}" type="slidenum">
              <a:rPr lang="en-US" altLang="en-US"/>
              <a:pPr eaLnBrk="1" hangingPunct="1"/>
              <a:t>161</a:t>
            </a:fld>
            <a:endParaRPr lang="en-US" altLang="en-US"/>
          </a:p>
        </p:txBody>
      </p:sp>
      <p:pic>
        <p:nvPicPr>
          <p:cNvPr id="14233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ight Arrow 10"/>
          <p:cNvSpPr/>
          <p:nvPr/>
        </p:nvSpPr>
        <p:spPr>
          <a:xfrm>
            <a:off x="0" y="674522"/>
            <a:ext cx="638426" cy="288006"/>
          </a:xfrm>
          <a:prstGeom prst="rightArrow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293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Footer Placeholder 3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mtClean="0"/>
              <a:t>Csci465</a:t>
            </a:r>
          </a:p>
        </p:txBody>
      </p:sp>
      <p:sp>
        <p:nvSpPr>
          <p:cNvPr id="143363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36B7F8DE-8824-4100-8815-76B0CB5261F3}" type="slidenum">
              <a:rPr lang="en-US" altLang="en-US"/>
              <a:pPr eaLnBrk="1" hangingPunct="1"/>
              <a:t>162</a:t>
            </a:fld>
            <a:endParaRPr lang="en-US" altLang="en-US"/>
          </a:p>
        </p:txBody>
      </p:sp>
      <p:sp>
        <p:nvSpPr>
          <p:cNvPr id="9830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/>
              <a:t>Fig4-31</a:t>
            </a:r>
          </a:p>
        </p:txBody>
      </p:sp>
      <p:sp>
        <p:nvSpPr>
          <p:cNvPr id="143365" name="Text Box 3"/>
          <p:cNvSpPr txBox="1">
            <a:spLocks noChangeArrowheads="1"/>
          </p:cNvSpPr>
          <p:nvPr/>
        </p:nvSpPr>
        <p:spPr bwMode="auto">
          <a:xfrm>
            <a:off x="0" y="5410200"/>
            <a:ext cx="9144000" cy="1449388"/>
          </a:xfrm>
          <a:prstGeom prst="rect">
            <a:avLst/>
          </a:prstGeom>
          <a:solidFill>
            <a:schemeClr val="accent2"/>
          </a:solidFill>
          <a:ln w="12700" cap="sq">
            <a:solidFill>
              <a:schemeClr val="bg1"/>
            </a:solidFill>
            <a:miter lim="800000"/>
            <a:headEnd type="none" w="sm" len="sm"/>
            <a:tailEnd type="none" w="sm" len="sm"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1600" b="1" dirty="0"/>
              <a:t>Si :shift and stack  state </a:t>
            </a:r>
            <a:r>
              <a:rPr lang="en-US" altLang="en-US" sz="1600" b="1" dirty="0" err="1"/>
              <a:t>i</a:t>
            </a:r>
            <a:r>
              <a:rPr lang="en-US" altLang="en-US" sz="1600" b="1" dirty="0"/>
              <a:t>;  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en-US" sz="1600" b="1" dirty="0"/>
              <a:t>Rj: reduce by  production numbered by j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en-US" sz="1600" b="1" dirty="0" err="1"/>
              <a:t>Acc</a:t>
            </a:r>
            <a:r>
              <a:rPr lang="en-US" altLang="en-US" sz="1600" b="1" dirty="0"/>
              <a:t>: accept; 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en-US" sz="1600" b="1" dirty="0"/>
              <a:t>Blank: error</a:t>
            </a:r>
          </a:p>
        </p:txBody>
      </p:sp>
      <p:pic>
        <p:nvPicPr>
          <p:cNvPr id="14336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634413" cy="5427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sp>
        <p:nvSpPr>
          <p:cNvPr id="143367" name="Line 6"/>
          <p:cNvSpPr>
            <a:spLocks noChangeShapeType="1"/>
          </p:cNvSpPr>
          <p:nvPr/>
        </p:nvSpPr>
        <p:spPr bwMode="auto">
          <a:xfrm flipH="1">
            <a:off x="1066800" y="1524000"/>
            <a:ext cx="76200" cy="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3368" name="Line 7"/>
          <p:cNvSpPr>
            <a:spLocks noChangeShapeType="1"/>
          </p:cNvSpPr>
          <p:nvPr/>
        </p:nvSpPr>
        <p:spPr bwMode="auto">
          <a:xfrm>
            <a:off x="457200" y="1447800"/>
            <a:ext cx="685800" cy="0"/>
          </a:xfrm>
          <a:prstGeom prst="line">
            <a:avLst/>
          </a:prstGeom>
          <a:noFill/>
          <a:ln w="57150" cap="sq">
            <a:solidFill>
              <a:srgbClr val="3399FF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3369" name="Line 9"/>
          <p:cNvSpPr>
            <a:spLocks noChangeShapeType="1"/>
          </p:cNvSpPr>
          <p:nvPr/>
        </p:nvSpPr>
        <p:spPr bwMode="auto">
          <a:xfrm flipH="1">
            <a:off x="3971925" y="533400"/>
            <a:ext cx="600075" cy="509588"/>
          </a:xfrm>
          <a:prstGeom prst="line">
            <a:avLst/>
          </a:prstGeom>
          <a:noFill/>
          <a:ln w="38100" cap="sq">
            <a:solidFill>
              <a:srgbClr val="C00000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09073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Footer Placeholder 3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mtClean="0"/>
              <a:t>Csci465</a:t>
            </a:r>
          </a:p>
        </p:txBody>
      </p:sp>
      <p:sp>
        <p:nvSpPr>
          <p:cNvPr id="143363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36B7F8DE-8824-4100-8815-76B0CB5261F3}" type="slidenum">
              <a:rPr lang="en-US" altLang="en-US"/>
              <a:pPr eaLnBrk="1" hangingPunct="1"/>
              <a:t>163</a:t>
            </a:fld>
            <a:endParaRPr lang="en-US" altLang="en-US"/>
          </a:p>
        </p:txBody>
      </p:sp>
      <p:sp>
        <p:nvSpPr>
          <p:cNvPr id="9830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/>
              <a:t>Fig4-31</a:t>
            </a:r>
          </a:p>
        </p:txBody>
      </p:sp>
      <p:sp>
        <p:nvSpPr>
          <p:cNvPr id="143365" name="Text Box 3"/>
          <p:cNvSpPr txBox="1">
            <a:spLocks noChangeArrowheads="1"/>
          </p:cNvSpPr>
          <p:nvPr/>
        </p:nvSpPr>
        <p:spPr bwMode="auto">
          <a:xfrm>
            <a:off x="0" y="5410200"/>
            <a:ext cx="9144000" cy="1449388"/>
          </a:xfrm>
          <a:prstGeom prst="rect">
            <a:avLst/>
          </a:prstGeom>
          <a:solidFill>
            <a:schemeClr val="accent2"/>
          </a:solidFill>
          <a:ln w="12700" cap="sq">
            <a:solidFill>
              <a:schemeClr val="bg1"/>
            </a:solidFill>
            <a:miter lim="800000"/>
            <a:headEnd type="none" w="sm" len="sm"/>
            <a:tailEnd type="none" w="sm" len="sm"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1600" b="1" dirty="0"/>
              <a:t>Si :shift and stack  state </a:t>
            </a:r>
            <a:r>
              <a:rPr lang="en-US" altLang="en-US" sz="1600" b="1" dirty="0" err="1"/>
              <a:t>i</a:t>
            </a:r>
            <a:r>
              <a:rPr lang="en-US" altLang="en-US" sz="1600" b="1" dirty="0"/>
              <a:t>;  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en-US" sz="1600" b="1" dirty="0"/>
              <a:t>Rj: reduce by  production numbered by j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en-US" sz="1600" b="1" dirty="0" err="1"/>
              <a:t>Acc</a:t>
            </a:r>
            <a:r>
              <a:rPr lang="en-US" altLang="en-US" sz="1600" b="1" dirty="0"/>
              <a:t>: accept; 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en-US" sz="1600" b="1" dirty="0"/>
              <a:t>Blank: error</a:t>
            </a:r>
          </a:p>
        </p:txBody>
      </p:sp>
      <p:pic>
        <p:nvPicPr>
          <p:cNvPr id="14336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634413" cy="5427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sp>
        <p:nvSpPr>
          <p:cNvPr id="143367" name="Line 6"/>
          <p:cNvSpPr>
            <a:spLocks noChangeShapeType="1"/>
          </p:cNvSpPr>
          <p:nvPr/>
        </p:nvSpPr>
        <p:spPr bwMode="auto">
          <a:xfrm flipH="1">
            <a:off x="1066800" y="1524000"/>
            <a:ext cx="76200" cy="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3368" name="Line 7"/>
          <p:cNvSpPr>
            <a:spLocks noChangeShapeType="1"/>
          </p:cNvSpPr>
          <p:nvPr/>
        </p:nvSpPr>
        <p:spPr bwMode="auto">
          <a:xfrm>
            <a:off x="457200" y="1447800"/>
            <a:ext cx="685800" cy="0"/>
          </a:xfrm>
          <a:prstGeom prst="line">
            <a:avLst/>
          </a:prstGeom>
          <a:noFill/>
          <a:ln w="57150" cap="sq">
            <a:solidFill>
              <a:srgbClr val="3399FF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3369" name="Line 9"/>
          <p:cNvSpPr>
            <a:spLocks noChangeShapeType="1"/>
          </p:cNvSpPr>
          <p:nvPr/>
        </p:nvSpPr>
        <p:spPr bwMode="auto">
          <a:xfrm flipH="1">
            <a:off x="2070936" y="365126"/>
            <a:ext cx="600075" cy="509588"/>
          </a:xfrm>
          <a:prstGeom prst="line">
            <a:avLst/>
          </a:prstGeom>
          <a:noFill/>
          <a:ln w="38100" cap="sq">
            <a:solidFill>
              <a:srgbClr val="C00000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96564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Footer Placeholder 4"/>
          <p:cNvSpPr>
            <a:spLocks noGrp="1"/>
          </p:cNvSpPr>
          <p:nvPr>
            <p:ph type="ftr" sz="quarter" idx="4294967295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mtClean="0"/>
              <a:t>Csci465</a:t>
            </a:r>
          </a:p>
        </p:txBody>
      </p:sp>
      <p:sp>
        <p:nvSpPr>
          <p:cNvPr id="144387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6745288" y="6491288"/>
            <a:ext cx="2133600" cy="366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D6AF68B1-2CF0-493A-AE19-B1EFE6A8125F}" type="slidenum">
              <a:rPr lang="en-US" altLang="en-US"/>
              <a:pPr eaLnBrk="1" hangingPunct="1"/>
              <a:t>164</a:t>
            </a:fld>
            <a:endParaRPr lang="en-US" altLang="en-US"/>
          </a:p>
        </p:txBody>
      </p:sp>
      <p:sp>
        <p:nvSpPr>
          <p:cNvPr id="102404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304800"/>
            <a:ext cx="7793038" cy="1462088"/>
          </a:xfrm>
        </p:spPr>
        <p:txBody>
          <a:bodyPr/>
          <a:lstStyle/>
          <a:p>
            <a:pPr eaLnBrk="1" hangingPunct="1">
              <a:defRPr/>
            </a:pPr>
            <a:r>
              <a:rPr lang="en-US" smtClean="0"/>
              <a:t>Example 4.38 (Reduce)</a:t>
            </a:r>
          </a:p>
        </p:txBody>
      </p:sp>
      <p:sp>
        <p:nvSpPr>
          <p:cNvPr id="14438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43638" y="1894728"/>
            <a:ext cx="8900361" cy="4222657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3200" dirty="0" smtClean="0">
                <a:sym typeface="Symbol" panose="05050102010706020507" pitchFamily="18" charset="2"/>
              </a:rPr>
              <a:t>Consider I</a:t>
            </a:r>
            <a:r>
              <a:rPr lang="en-US" altLang="en-US" sz="3200" baseline="-25000" dirty="0" smtClean="0">
                <a:sym typeface="Symbol" panose="05050102010706020507" pitchFamily="18" charset="2"/>
              </a:rPr>
              <a:t>2</a:t>
            </a:r>
            <a:r>
              <a:rPr lang="en-US" altLang="en-US" sz="3200" dirty="0" smtClean="0">
                <a:sym typeface="Symbol" panose="05050102010706020507" pitchFamily="18" charset="2"/>
              </a:rPr>
              <a:t> </a:t>
            </a:r>
          </a:p>
          <a:p>
            <a:pPr lvl="1" eaLnBrk="1" hangingPunct="1"/>
            <a:r>
              <a:rPr lang="en-US" altLang="en-US" dirty="0" smtClean="0">
                <a:sym typeface="Symbol" panose="05050102010706020507" pitchFamily="18" charset="2"/>
              </a:rPr>
              <a:t>ET.</a:t>
            </a:r>
          </a:p>
          <a:p>
            <a:pPr lvl="1" eaLnBrk="1" hangingPunct="1"/>
            <a:r>
              <a:rPr lang="en-US" altLang="en-US" dirty="0" smtClean="0">
                <a:sym typeface="Symbol" panose="05050102010706020507" pitchFamily="18" charset="2"/>
              </a:rPr>
              <a:t>TT.*F</a:t>
            </a:r>
          </a:p>
          <a:p>
            <a:r>
              <a:rPr lang="en-US" altLang="en-US" sz="3200" dirty="0" smtClean="0">
                <a:sym typeface="Symbol" panose="05050102010706020507" pitchFamily="18" charset="2"/>
              </a:rPr>
              <a:t>Since FOLLOW (E) = { </a:t>
            </a:r>
            <a:r>
              <a:rPr lang="en-US" altLang="en-US" sz="3200" dirty="0" smtClean="0">
                <a:solidFill>
                  <a:srgbClr val="FF0000"/>
                </a:solidFill>
                <a:sym typeface="Symbol" panose="05050102010706020507" pitchFamily="18" charset="2"/>
              </a:rPr>
              <a:t>$</a:t>
            </a:r>
            <a:r>
              <a:rPr lang="en-US" altLang="en-US" sz="3200" dirty="0" smtClean="0">
                <a:sym typeface="Symbol" panose="05050102010706020507" pitchFamily="18" charset="2"/>
              </a:rPr>
              <a:t>, </a:t>
            </a:r>
            <a:r>
              <a:rPr lang="en-US" altLang="en-US" sz="3200" dirty="0" smtClean="0">
                <a:solidFill>
                  <a:srgbClr val="FF0000"/>
                </a:solidFill>
                <a:sym typeface="Symbol" panose="05050102010706020507" pitchFamily="18" charset="2"/>
              </a:rPr>
              <a:t>+</a:t>
            </a:r>
            <a:r>
              <a:rPr lang="en-US" altLang="en-US" sz="3200" dirty="0" smtClean="0">
                <a:sym typeface="Symbol" panose="05050102010706020507" pitchFamily="18" charset="2"/>
              </a:rPr>
              <a:t>, </a:t>
            </a:r>
            <a:r>
              <a:rPr lang="en-US" altLang="en-US" sz="3200" dirty="0" smtClean="0">
                <a:solidFill>
                  <a:srgbClr val="FF0000"/>
                </a:solidFill>
                <a:sym typeface="Symbol" panose="05050102010706020507" pitchFamily="18" charset="2"/>
              </a:rPr>
              <a:t>)</a:t>
            </a:r>
            <a:r>
              <a:rPr lang="en-US" altLang="en-US" sz="3200" dirty="0" smtClean="0">
                <a:sym typeface="Symbol" panose="05050102010706020507" pitchFamily="18" charset="2"/>
              </a:rPr>
              <a:t> } and E = E’ then</a:t>
            </a:r>
          </a:p>
          <a:p>
            <a:pPr lvl="1"/>
            <a:r>
              <a:rPr lang="en-US" altLang="en-US" sz="3000" dirty="0" smtClean="0">
                <a:sym typeface="Symbol" panose="05050102010706020507" pitchFamily="18" charset="2"/>
              </a:rPr>
              <a:t>action[2, </a:t>
            </a:r>
            <a:r>
              <a:rPr lang="en-US" altLang="en-US" sz="3000" dirty="0" smtClean="0">
                <a:solidFill>
                  <a:srgbClr val="FF0000"/>
                </a:solidFill>
                <a:sym typeface="Symbol" panose="05050102010706020507" pitchFamily="18" charset="2"/>
              </a:rPr>
              <a:t>+</a:t>
            </a:r>
            <a:r>
              <a:rPr lang="en-US" altLang="en-US" sz="3000" dirty="0" smtClean="0">
                <a:sym typeface="Symbol" panose="05050102010706020507" pitchFamily="18" charset="2"/>
              </a:rPr>
              <a:t>,]=action[2, </a:t>
            </a:r>
            <a:r>
              <a:rPr lang="en-US" altLang="en-US" sz="3000" dirty="0" smtClean="0">
                <a:solidFill>
                  <a:srgbClr val="FF0000"/>
                </a:solidFill>
                <a:sym typeface="Symbol" panose="05050102010706020507" pitchFamily="18" charset="2"/>
              </a:rPr>
              <a:t>)</a:t>
            </a:r>
            <a:r>
              <a:rPr lang="en-US" altLang="en-US" sz="3000" dirty="0" smtClean="0">
                <a:sym typeface="Symbol" panose="05050102010706020507" pitchFamily="18" charset="2"/>
              </a:rPr>
              <a:t>]= action[2, </a:t>
            </a:r>
            <a:r>
              <a:rPr lang="en-US" altLang="en-US" sz="3000" dirty="0" smtClean="0">
                <a:solidFill>
                  <a:srgbClr val="FF0000"/>
                </a:solidFill>
                <a:sym typeface="Symbol" panose="05050102010706020507" pitchFamily="18" charset="2"/>
              </a:rPr>
              <a:t>$</a:t>
            </a:r>
            <a:r>
              <a:rPr lang="en-US" altLang="en-US" sz="3000" dirty="0" smtClean="0">
                <a:sym typeface="Symbol" panose="05050102010706020507" pitchFamily="18" charset="2"/>
              </a:rPr>
              <a:t>]=</a:t>
            </a:r>
            <a:r>
              <a:rPr lang="en-US" altLang="en-US" sz="3000" dirty="0" smtClean="0">
                <a:solidFill>
                  <a:srgbClr val="7030A0"/>
                </a:solidFill>
                <a:sym typeface="Symbol" panose="05050102010706020507" pitchFamily="18" charset="2"/>
              </a:rPr>
              <a:t>Reduce </a:t>
            </a:r>
            <a:r>
              <a:rPr lang="en-US" altLang="en-US" sz="3000" dirty="0" smtClean="0">
                <a:solidFill>
                  <a:srgbClr val="7030A0"/>
                </a:solidFill>
              </a:rPr>
              <a:t>E</a:t>
            </a:r>
            <a:r>
              <a:rPr lang="en-US" altLang="en-US" sz="3000" dirty="0" smtClean="0">
                <a:solidFill>
                  <a:srgbClr val="7030A0"/>
                </a:solidFill>
                <a:sym typeface="Symbol" panose="05050102010706020507" pitchFamily="18" charset="2"/>
              </a:rPr>
              <a:t> T (r2)</a:t>
            </a:r>
          </a:p>
          <a:p>
            <a:pPr marL="342900" lvl="2" indent="-342900"/>
            <a:r>
              <a:rPr lang="en-US" altLang="en-US" sz="2600" dirty="0" smtClean="0">
                <a:sym typeface="Symbol" panose="05050102010706020507" pitchFamily="18" charset="2"/>
              </a:rPr>
              <a:t>Using this rule: </a:t>
            </a:r>
            <a:endParaRPr lang="en-US" altLang="en-US" sz="2600" dirty="0" smtClean="0">
              <a:sym typeface="Symbol" panose="05050102010706020507" pitchFamily="18" charset="2"/>
            </a:endParaRPr>
          </a:p>
          <a:p>
            <a:pPr marL="800100" lvl="3" indent="-342900"/>
            <a:r>
              <a:rPr lang="en-US" altLang="en-US" sz="2400" dirty="0" smtClean="0">
                <a:sym typeface="Symbol" panose="05050102010706020507" pitchFamily="18" charset="2"/>
              </a:rPr>
              <a:t>If </a:t>
            </a:r>
            <a:r>
              <a:rPr lang="en-US" altLang="en-US" sz="2400" dirty="0" smtClean="0">
                <a:sym typeface="Symbol" panose="05050102010706020507" pitchFamily="18" charset="2"/>
              </a:rPr>
              <a:t>[</a:t>
            </a:r>
            <a:r>
              <a:rPr lang="en-US" altLang="en-US" sz="2400" dirty="0" smtClean="0"/>
              <a:t>A</a:t>
            </a:r>
            <a:r>
              <a:rPr lang="en-US" altLang="en-US" sz="2400" dirty="0" smtClean="0">
                <a:sym typeface="Symbol" panose="05050102010706020507" pitchFamily="18" charset="2"/>
              </a:rPr>
              <a:t>.] is I</a:t>
            </a:r>
            <a:r>
              <a:rPr lang="en-US" altLang="en-US" sz="2400" baseline="-25000" dirty="0" smtClean="0">
                <a:sym typeface="Symbol" panose="05050102010706020507" pitchFamily="18" charset="2"/>
              </a:rPr>
              <a:t>i</a:t>
            </a:r>
            <a:r>
              <a:rPr lang="en-US" altLang="en-US" sz="2400" dirty="0" smtClean="0">
                <a:sym typeface="Symbol" panose="05050102010706020507" pitchFamily="18" charset="2"/>
              </a:rPr>
              <a:t>, then  action[I</a:t>
            </a:r>
            <a:r>
              <a:rPr lang="en-US" altLang="en-US" sz="2400" baseline="-25000" dirty="0" smtClean="0">
                <a:sym typeface="Symbol" panose="05050102010706020507" pitchFamily="18" charset="2"/>
              </a:rPr>
              <a:t>i </a:t>
            </a:r>
            <a:r>
              <a:rPr lang="en-US" altLang="en-US" sz="2400" dirty="0" smtClean="0">
                <a:sym typeface="Symbol" panose="05050102010706020507" pitchFamily="18" charset="2"/>
              </a:rPr>
              <a:t>,a] = </a:t>
            </a:r>
            <a:r>
              <a:rPr lang="en-US" altLang="en-US" sz="2400" dirty="0" smtClean="0">
                <a:solidFill>
                  <a:srgbClr val="7030A0"/>
                </a:solidFill>
                <a:sym typeface="Symbol" panose="05050102010706020507" pitchFamily="18" charset="2"/>
              </a:rPr>
              <a:t>reduce </a:t>
            </a:r>
            <a:r>
              <a:rPr lang="en-US" altLang="en-US" sz="2400" dirty="0" err="1" smtClean="0">
                <a:solidFill>
                  <a:srgbClr val="7030A0"/>
                </a:solidFill>
                <a:sym typeface="Symbol" panose="05050102010706020507" pitchFamily="18" charset="2"/>
              </a:rPr>
              <a:t>Aa</a:t>
            </a:r>
            <a:r>
              <a:rPr lang="en-US" altLang="en-US" sz="2400" dirty="0" smtClean="0">
                <a:sym typeface="Symbol" panose="05050102010706020507" pitchFamily="18" charset="2"/>
              </a:rPr>
              <a:t> for </a:t>
            </a:r>
            <a:r>
              <a:rPr lang="en-US" altLang="en-US" sz="2400" dirty="0" smtClean="0">
                <a:sym typeface="Symbol" panose="05050102010706020507" pitchFamily="18" charset="2"/>
              </a:rPr>
              <a:t>ALL</a:t>
            </a:r>
            <a:r>
              <a:rPr lang="en-US" altLang="en-US" sz="2400" dirty="0" smtClean="0">
                <a:sym typeface="Symbol" panose="05050102010706020507" pitchFamily="18" charset="2"/>
              </a:rPr>
              <a:t> symbols of a </a:t>
            </a:r>
            <a:r>
              <a:rPr lang="en-US" altLang="en-US" sz="2400" dirty="0" smtClean="0">
                <a:sym typeface="Symbol" panose="05050102010706020507" pitchFamily="18" charset="2"/>
              </a:rPr>
              <a:t>in </a:t>
            </a:r>
            <a:r>
              <a:rPr lang="en-US" altLang="en-US" sz="2400" dirty="0" smtClean="0">
                <a:sym typeface="Symbol" panose="05050102010706020507" pitchFamily="18" charset="2"/>
              </a:rPr>
              <a:t>the Follow(A</a:t>
            </a:r>
            <a:r>
              <a:rPr lang="en-US" altLang="en-US" sz="2400" dirty="0" smtClean="0">
                <a:sym typeface="Symbol" panose="05050102010706020507" pitchFamily="18" charset="2"/>
              </a:rPr>
              <a:t>)  </a:t>
            </a:r>
            <a:endParaRPr lang="en-US" altLang="en-US" sz="2400" dirty="0" smtClean="0">
              <a:solidFill>
                <a:srgbClr val="FF0000"/>
              </a:solidFill>
              <a:sym typeface="Symbol" panose="05050102010706020507" pitchFamily="18" charset="2"/>
            </a:endParaRPr>
          </a:p>
          <a:p>
            <a:pPr eaLnBrk="1" hangingPunct="1"/>
            <a:endParaRPr lang="en-US" alt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340178264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Footer Placeholder 3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mtClean="0"/>
              <a:t>Csci465</a:t>
            </a:r>
          </a:p>
        </p:txBody>
      </p:sp>
      <p:sp>
        <p:nvSpPr>
          <p:cNvPr id="145411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911B4194-AEB4-473F-8E93-C539C250E66F}" type="slidenum">
              <a:rPr lang="en-US" altLang="en-US"/>
              <a:pPr eaLnBrk="1" hangingPunct="1"/>
              <a:t>165</a:t>
            </a:fld>
            <a:endParaRPr lang="en-US" altLang="en-US"/>
          </a:p>
        </p:txBody>
      </p:sp>
      <p:sp>
        <p:nvSpPr>
          <p:cNvPr id="10342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/>
              <a:t>Fig4-31</a:t>
            </a:r>
          </a:p>
        </p:txBody>
      </p:sp>
      <p:pic>
        <p:nvPicPr>
          <p:cNvPr id="14541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0632" y="1442368"/>
            <a:ext cx="8634413" cy="5427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sp>
        <p:nvSpPr>
          <p:cNvPr id="145415" name="Line 5"/>
          <p:cNvSpPr>
            <a:spLocks noChangeShapeType="1"/>
          </p:cNvSpPr>
          <p:nvPr/>
        </p:nvSpPr>
        <p:spPr bwMode="auto">
          <a:xfrm flipH="1">
            <a:off x="1066800" y="1524000"/>
            <a:ext cx="76200" cy="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5416" name="Line 6"/>
          <p:cNvSpPr>
            <a:spLocks noChangeShapeType="1"/>
          </p:cNvSpPr>
          <p:nvPr/>
        </p:nvSpPr>
        <p:spPr bwMode="auto">
          <a:xfrm>
            <a:off x="285750" y="3477126"/>
            <a:ext cx="685800" cy="0"/>
          </a:xfrm>
          <a:prstGeom prst="line">
            <a:avLst/>
          </a:prstGeom>
          <a:noFill/>
          <a:ln w="57150" cap="sq">
            <a:solidFill>
              <a:srgbClr val="3399FF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5417" name="Line 7"/>
          <p:cNvSpPr>
            <a:spLocks noChangeShapeType="1"/>
          </p:cNvSpPr>
          <p:nvPr/>
        </p:nvSpPr>
        <p:spPr bwMode="auto">
          <a:xfrm flipH="1">
            <a:off x="2466974" y="791996"/>
            <a:ext cx="3648075" cy="1591092"/>
          </a:xfrm>
          <a:prstGeom prst="line">
            <a:avLst/>
          </a:prstGeom>
          <a:noFill/>
          <a:ln w="76200" cap="sq">
            <a:solidFill>
              <a:srgbClr val="C00000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5418" name="Line 8"/>
          <p:cNvSpPr>
            <a:spLocks noChangeShapeType="1"/>
          </p:cNvSpPr>
          <p:nvPr/>
        </p:nvSpPr>
        <p:spPr bwMode="auto">
          <a:xfrm flipH="1">
            <a:off x="4343400" y="1002631"/>
            <a:ext cx="1793708" cy="1380457"/>
          </a:xfrm>
          <a:prstGeom prst="line">
            <a:avLst/>
          </a:prstGeom>
          <a:noFill/>
          <a:ln w="76200" cap="sq">
            <a:solidFill>
              <a:srgbClr val="C00000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5419" name="Line 9"/>
          <p:cNvSpPr>
            <a:spLocks noChangeShapeType="1"/>
          </p:cNvSpPr>
          <p:nvPr/>
        </p:nvSpPr>
        <p:spPr bwMode="auto">
          <a:xfrm flipH="1">
            <a:off x="5166852" y="1002631"/>
            <a:ext cx="1484605" cy="1189957"/>
          </a:xfrm>
          <a:prstGeom prst="line">
            <a:avLst/>
          </a:prstGeom>
          <a:noFill/>
          <a:ln w="76200" cap="sq">
            <a:solidFill>
              <a:srgbClr val="C00000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6137108" y="292768"/>
            <a:ext cx="2847474" cy="709863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Follow (E)= { +, ), $}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2358690" y="3621506"/>
            <a:ext cx="21656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4279732" y="3621506"/>
            <a:ext cx="21656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5091153" y="3621506"/>
            <a:ext cx="21656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104974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Slide Number Placeholder 1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F186590B-02F0-45BA-B52B-55A10E1A69CA}" type="slidenum">
              <a:rPr lang="en-US" altLang="en-US"/>
              <a:pPr eaLnBrk="1" hangingPunct="1"/>
              <a:t>166</a:t>
            </a:fld>
            <a:endParaRPr lang="en-US" altLang="en-US"/>
          </a:p>
        </p:txBody>
      </p:sp>
      <p:pic>
        <p:nvPicPr>
          <p:cNvPr id="1423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ight Arrow 10"/>
          <p:cNvSpPr/>
          <p:nvPr/>
        </p:nvSpPr>
        <p:spPr>
          <a:xfrm rot="2574018">
            <a:off x="2671011" y="1419727"/>
            <a:ext cx="602331" cy="324854"/>
          </a:xfrm>
          <a:prstGeom prst="rightArrow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468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Footer Placeholder 4"/>
          <p:cNvSpPr>
            <a:spLocks noGrp="1"/>
          </p:cNvSpPr>
          <p:nvPr>
            <p:ph type="ftr" sz="quarter" idx="4294967295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mtClean="0"/>
              <a:t>Csci465</a:t>
            </a:r>
          </a:p>
        </p:txBody>
      </p:sp>
      <p:sp>
        <p:nvSpPr>
          <p:cNvPr id="146435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6745288" y="6491288"/>
            <a:ext cx="2133600" cy="366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4DC574AC-8547-48DF-AB6F-DB248B8012E4}" type="slidenum">
              <a:rPr lang="en-US" altLang="en-US"/>
              <a:pPr eaLnBrk="1" hangingPunct="1"/>
              <a:t>167</a:t>
            </a:fld>
            <a:endParaRPr lang="en-US" altLang="en-US"/>
          </a:p>
        </p:txBody>
      </p:sp>
      <p:sp>
        <p:nvSpPr>
          <p:cNvPr id="104452" name="Rectangle 2"/>
          <p:cNvSpPr>
            <a:spLocks noGrp="1" noChangeArrowheads="1"/>
          </p:cNvSpPr>
          <p:nvPr>
            <p:ph type="title"/>
          </p:nvPr>
        </p:nvSpPr>
        <p:spPr>
          <a:xfrm>
            <a:off x="219577" y="318714"/>
            <a:ext cx="7886700" cy="1325563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/>
              <a:t>Second Item</a:t>
            </a:r>
          </a:p>
        </p:txBody>
      </p:sp>
      <p:sp>
        <p:nvSpPr>
          <p:cNvPr id="14643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19577" y="1956454"/>
            <a:ext cx="7886700" cy="4222657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3200" dirty="0" smtClean="0"/>
              <a:t>I</a:t>
            </a:r>
            <a:r>
              <a:rPr lang="en-US" altLang="en-US" sz="3200" baseline="-25000" dirty="0" smtClean="0"/>
              <a:t>2</a:t>
            </a:r>
            <a:r>
              <a:rPr lang="en-US" altLang="en-US" sz="3200" dirty="0" smtClean="0"/>
              <a:t> makes </a:t>
            </a:r>
          </a:p>
          <a:p>
            <a:pPr lvl="1" eaLnBrk="1" hangingPunct="1"/>
            <a:r>
              <a:rPr lang="en-US" altLang="en-US" sz="3200" dirty="0" smtClean="0"/>
              <a:t>Action[2, *] = s</a:t>
            </a:r>
            <a:r>
              <a:rPr lang="en-US" altLang="en-US" sz="3200" baseline="-25000" dirty="0" smtClean="0"/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63180703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Slide Number Placeholder 1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090E3F1F-165A-4B66-BA58-C2C82A081790}" type="slidenum">
              <a:rPr lang="en-US" altLang="en-US"/>
              <a:pPr eaLnBrk="1" hangingPunct="1"/>
              <a:t>168</a:t>
            </a:fld>
            <a:endParaRPr lang="en-US" altLang="en-US"/>
          </a:p>
        </p:txBody>
      </p:sp>
      <p:pic>
        <p:nvPicPr>
          <p:cNvPr id="14848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6253"/>
            <a:ext cx="9144000" cy="69542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ight Arrow 1"/>
          <p:cNvSpPr/>
          <p:nvPr/>
        </p:nvSpPr>
        <p:spPr>
          <a:xfrm rot="4557352">
            <a:off x="3893889" y="1610393"/>
            <a:ext cx="587563" cy="198882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own Arrow 2"/>
          <p:cNvSpPr/>
          <p:nvPr/>
        </p:nvSpPr>
        <p:spPr>
          <a:xfrm rot="17491504">
            <a:off x="4276505" y="857912"/>
            <a:ext cx="379041" cy="1370228"/>
          </a:xfrm>
          <a:prstGeom prst="down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122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Footer Placeholder 3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mtClean="0"/>
              <a:t>Csci465</a:t>
            </a:r>
          </a:p>
        </p:txBody>
      </p:sp>
      <p:sp>
        <p:nvSpPr>
          <p:cNvPr id="147459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C064BE00-ED71-4720-A835-10AA50C5745D}" type="slidenum">
              <a:rPr lang="en-US" altLang="en-US"/>
              <a:pPr eaLnBrk="1" hangingPunct="1"/>
              <a:t>169</a:t>
            </a:fld>
            <a:endParaRPr lang="en-US" altLang="en-US"/>
          </a:p>
        </p:txBody>
      </p:sp>
      <p:sp>
        <p:nvSpPr>
          <p:cNvPr id="10547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/>
              <a:t>Fig4-31</a:t>
            </a:r>
          </a:p>
        </p:txBody>
      </p:sp>
      <p:pic>
        <p:nvPicPr>
          <p:cNvPr id="14746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634413" cy="5427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sp>
        <p:nvSpPr>
          <p:cNvPr id="147463" name="Line 5"/>
          <p:cNvSpPr>
            <a:spLocks noChangeShapeType="1"/>
          </p:cNvSpPr>
          <p:nvPr/>
        </p:nvSpPr>
        <p:spPr bwMode="auto">
          <a:xfrm flipH="1">
            <a:off x="1066800" y="1524000"/>
            <a:ext cx="76200" cy="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7464" name="Line 6"/>
          <p:cNvSpPr>
            <a:spLocks noChangeShapeType="1"/>
          </p:cNvSpPr>
          <p:nvPr/>
        </p:nvSpPr>
        <p:spPr bwMode="auto">
          <a:xfrm>
            <a:off x="539750" y="2103438"/>
            <a:ext cx="685800" cy="0"/>
          </a:xfrm>
          <a:prstGeom prst="line">
            <a:avLst/>
          </a:prstGeom>
          <a:noFill/>
          <a:ln w="57150" cap="sq">
            <a:solidFill>
              <a:srgbClr val="3399FF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7465" name="Line 7"/>
          <p:cNvSpPr>
            <a:spLocks noChangeShapeType="1"/>
          </p:cNvSpPr>
          <p:nvPr/>
        </p:nvSpPr>
        <p:spPr bwMode="auto">
          <a:xfrm flipH="1">
            <a:off x="3379788" y="381000"/>
            <a:ext cx="430212" cy="644525"/>
          </a:xfrm>
          <a:prstGeom prst="line">
            <a:avLst/>
          </a:prstGeom>
          <a:noFill/>
          <a:ln w="76200" cap="sq">
            <a:solidFill>
              <a:srgbClr val="009A44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7466" name="Line 10"/>
          <p:cNvSpPr>
            <a:spLocks noChangeShapeType="1"/>
          </p:cNvSpPr>
          <p:nvPr/>
        </p:nvSpPr>
        <p:spPr bwMode="auto">
          <a:xfrm>
            <a:off x="3128963" y="2154238"/>
            <a:ext cx="304800" cy="0"/>
          </a:xfrm>
          <a:prstGeom prst="line">
            <a:avLst/>
          </a:prstGeom>
          <a:noFill/>
          <a:ln w="57150" cap="sq">
            <a:solidFill>
              <a:srgbClr val="009A44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61496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Footer Placeholder 4"/>
          <p:cNvSpPr>
            <a:spLocks noGrp="1"/>
          </p:cNvSpPr>
          <p:nvPr>
            <p:ph type="ftr" sz="quarter" idx="4294967295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mtClean="0"/>
              <a:t>Csci465</a:t>
            </a:r>
          </a:p>
        </p:txBody>
      </p:sp>
      <p:sp>
        <p:nvSpPr>
          <p:cNvPr id="16387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6745288" y="6491288"/>
            <a:ext cx="2133600" cy="366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594FE2C8-30A2-4947-96C4-36132477264C}" type="slidenum">
              <a:rPr lang="en-US" altLang="en-US"/>
              <a:pPr eaLnBrk="1" hangingPunct="1"/>
              <a:t>17</a:t>
            </a:fld>
            <a:endParaRPr lang="en-US" altLang="en-US"/>
          </a:p>
        </p:txBody>
      </p:sp>
      <p:sp>
        <p:nvSpPr>
          <p:cNvPr id="10244" name="Rectangle 2"/>
          <p:cNvSpPr>
            <a:spLocks noGrp="1" noChangeArrowheads="1"/>
          </p:cNvSpPr>
          <p:nvPr>
            <p:ph type="title"/>
          </p:nvPr>
        </p:nvSpPr>
        <p:spPr>
          <a:xfrm>
            <a:off x="76857" y="285750"/>
            <a:ext cx="7886700" cy="1325563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/>
              <a:t>Predicative Parsing</a:t>
            </a:r>
          </a:p>
        </p:txBody>
      </p:sp>
      <p:pic>
        <p:nvPicPr>
          <p:cNvPr id="16389" name="Picture 3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1747838"/>
            <a:ext cx="7402513" cy="4973637"/>
          </a:xfrm>
        </p:spPr>
      </p:pic>
    </p:spTree>
    <p:extLst>
      <p:ext uri="{BB962C8B-B14F-4D97-AF65-F5344CB8AC3E}">
        <p14:creationId xmlns:p14="http://schemas.microsoft.com/office/powerpoint/2010/main" val="3027173876"/>
      </p:ext>
    </p:extLst>
  </p:cSld>
  <p:clrMapOvr>
    <a:masterClrMapping/>
  </p:clrMapOvr>
  <p:transition/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Footer Placeholder 3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mtClean="0"/>
              <a:t>Csci465</a:t>
            </a:r>
          </a:p>
        </p:txBody>
      </p:sp>
      <p:sp>
        <p:nvSpPr>
          <p:cNvPr id="149507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F1E2B5F1-D040-4A71-B174-E92D81557CC0}" type="slidenum">
              <a:rPr lang="en-US" altLang="en-US"/>
              <a:pPr eaLnBrk="1" hangingPunct="1"/>
              <a:t>170</a:t>
            </a:fld>
            <a:endParaRPr lang="en-US" altLang="en-US"/>
          </a:p>
        </p:txBody>
      </p:sp>
      <p:sp>
        <p:nvSpPr>
          <p:cNvPr id="10547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/>
              <a:t>Fig4-31</a:t>
            </a:r>
          </a:p>
        </p:txBody>
      </p:sp>
      <p:sp>
        <p:nvSpPr>
          <p:cNvPr id="149509" name="Text Box 3"/>
          <p:cNvSpPr txBox="1">
            <a:spLocks noChangeArrowheads="1"/>
          </p:cNvSpPr>
          <p:nvPr/>
        </p:nvSpPr>
        <p:spPr bwMode="auto">
          <a:xfrm>
            <a:off x="0" y="5410200"/>
            <a:ext cx="8686800" cy="1449388"/>
          </a:xfrm>
          <a:prstGeom prst="rect">
            <a:avLst/>
          </a:prstGeom>
          <a:solidFill>
            <a:srgbClr val="00B050"/>
          </a:solidFill>
          <a:ln w="12700" cap="sq">
            <a:solidFill>
              <a:schemeClr val="bg1"/>
            </a:solidFill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1600" b="1" dirty="0">
                <a:solidFill>
                  <a:schemeClr val="bg1"/>
                </a:solidFill>
              </a:rPr>
              <a:t>Si :shift and stack  state </a:t>
            </a:r>
            <a:r>
              <a:rPr lang="en-US" altLang="en-US" sz="1600" b="1" dirty="0" err="1">
                <a:solidFill>
                  <a:schemeClr val="bg1"/>
                </a:solidFill>
              </a:rPr>
              <a:t>i</a:t>
            </a:r>
            <a:r>
              <a:rPr lang="en-US" altLang="en-US" sz="1600" b="1" dirty="0">
                <a:solidFill>
                  <a:schemeClr val="bg1"/>
                </a:solidFill>
              </a:rPr>
              <a:t>;  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en-US" sz="1600" b="1" dirty="0">
                <a:solidFill>
                  <a:schemeClr val="bg1"/>
                </a:solidFill>
              </a:rPr>
              <a:t>Rj: reduce by  production numbered by j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en-US" sz="1600" b="1" dirty="0" err="1">
                <a:solidFill>
                  <a:schemeClr val="bg1"/>
                </a:solidFill>
              </a:rPr>
              <a:t>Acc</a:t>
            </a:r>
            <a:r>
              <a:rPr lang="en-US" altLang="en-US" sz="1600" b="1" dirty="0">
                <a:solidFill>
                  <a:schemeClr val="bg1"/>
                </a:solidFill>
              </a:rPr>
              <a:t>: accept; 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en-US" sz="1600" b="1" dirty="0">
                <a:solidFill>
                  <a:schemeClr val="bg1"/>
                </a:solidFill>
              </a:rPr>
              <a:t>Blank: error</a:t>
            </a:r>
          </a:p>
        </p:txBody>
      </p:sp>
      <p:pic>
        <p:nvPicPr>
          <p:cNvPr id="14951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634413" cy="5427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sp>
        <p:nvSpPr>
          <p:cNvPr id="149511" name="Line 5"/>
          <p:cNvSpPr>
            <a:spLocks noChangeShapeType="1"/>
          </p:cNvSpPr>
          <p:nvPr/>
        </p:nvSpPr>
        <p:spPr bwMode="auto">
          <a:xfrm flipH="1">
            <a:off x="1066800" y="1524000"/>
            <a:ext cx="76200" cy="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44312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Slide Number Placeholder 1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090E3F1F-165A-4B66-BA58-C2C82A081790}" type="slidenum">
              <a:rPr lang="en-US" altLang="en-US"/>
              <a:pPr eaLnBrk="1" hangingPunct="1"/>
              <a:t>171</a:t>
            </a:fld>
            <a:endParaRPr lang="en-US" altLang="en-US"/>
          </a:p>
        </p:txBody>
      </p:sp>
      <p:pic>
        <p:nvPicPr>
          <p:cNvPr id="14848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49375"/>
            <a:ext cx="9144000" cy="550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ight Arrow 10"/>
          <p:cNvSpPr/>
          <p:nvPr/>
        </p:nvSpPr>
        <p:spPr>
          <a:xfrm>
            <a:off x="384895" y="4449570"/>
            <a:ext cx="2544428" cy="269205"/>
          </a:xfrm>
          <a:prstGeom prst="rightArrow">
            <a:avLst/>
          </a:prstGeom>
          <a:solidFill>
            <a:srgbClr val="00B0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2" name="Right Arrow 11"/>
          <p:cNvSpPr/>
          <p:nvPr/>
        </p:nvSpPr>
        <p:spPr>
          <a:xfrm>
            <a:off x="4156075" y="4514850"/>
            <a:ext cx="777875" cy="179070"/>
          </a:xfrm>
          <a:prstGeom prst="rightArrow">
            <a:avLst/>
          </a:prstGeom>
          <a:solidFill>
            <a:srgbClr val="C00000"/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3" name="Right Arrow 12"/>
          <p:cNvSpPr/>
          <p:nvPr/>
        </p:nvSpPr>
        <p:spPr>
          <a:xfrm rot="16200000" flipV="1">
            <a:off x="3264694" y="4102894"/>
            <a:ext cx="263525" cy="46037"/>
          </a:xfrm>
          <a:prstGeom prst="rightArrow">
            <a:avLst/>
          </a:prstGeom>
          <a:ln>
            <a:solidFill>
              <a:srgbClr val="009A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" name="Right Arrow 6"/>
          <p:cNvSpPr/>
          <p:nvPr/>
        </p:nvSpPr>
        <p:spPr>
          <a:xfrm rot="5400000">
            <a:off x="3195773" y="5729424"/>
            <a:ext cx="295275" cy="190228"/>
          </a:xfrm>
          <a:prstGeom prst="rightArrow">
            <a:avLst/>
          </a:prstGeom>
          <a:solidFill>
            <a:srgbClr val="C00000"/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" name="Right Arrow 7"/>
          <p:cNvSpPr/>
          <p:nvPr/>
        </p:nvSpPr>
        <p:spPr>
          <a:xfrm rot="11176710">
            <a:off x="2450584" y="5606363"/>
            <a:ext cx="342900" cy="200025"/>
          </a:xfrm>
          <a:prstGeom prst="rightArrow">
            <a:avLst/>
          </a:prstGeom>
          <a:solidFill>
            <a:srgbClr val="C00000"/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9" name="Right Arrow 8"/>
          <p:cNvSpPr/>
          <p:nvPr/>
        </p:nvSpPr>
        <p:spPr>
          <a:xfrm rot="16200000" flipV="1">
            <a:off x="2467252" y="4897362"/>
            <a:ext cx="263525" cy="46037"/>
          </a:xfrm>
          <a:prstGeom prst="rightArrow">
            <a:avLst/>
          </a:prstGeom>
          <a:ln>
            <a:solidFill>
              <a:srgbClr val="009A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678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Footer Placeholder 3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mtClean="0"/>
              <a:t>Csci465</a:t>
            </a:r>
          </a:p>
        </p:txBody>
      </p:sp>
      <p:sp>
        <p:nvSpPr>
          <p:cNvPr id="149507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F1E2B5F1-D040-4A71-B174-E92D81557CC0}" type="slidenum">
              <a:rPr lang="en-US" altLang="en-US"/>
              <a:pPr eaLnBrk="1" hangingPunct="1"/>
              <a:t>172</a:t>
            </a:fld>
            <a:endParaRPr lang="en-US" altLang="en-US"/>
          </a:p>
        </p:txBody>
      </p:sp>
      <p:sp>
        <p:nvSpPr>
          <p:cNvPr id="10547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/>
              <a:t>Fig4-31</a:t>
            </a:r>
          </a:p>
        </p:txBody>
      </p:sp>
      <p:sp>
        <p:nvSpPr>
          <p:cNvPr id="149509" name="Text Box 3"/>
          <p:cNvSpPr txBox="1">
            <a:spLocks noChangeArrowheads="1"/>
          </p:cNvSpPr>
          <p:nvPr/>
        </p:nvSpPr>
        <p:spPr bwMode="auto">
          <a:xfrm>
            <a:off x="0" y="5410200"/>
            <a:ext cx="8686800" cy="1449388"/>
          </a:xfrm>
          <a:prstGeom prst="rect">
            <a:avLst/>
          </a:prstGeom>
          <a:solidFill>
            <a:srgbClr val="00B050"/>
          </a:solidFill>
          <a:ln w="12700" cap="sq">
            <a:solidFill>
              <a:schemeClr val="bg1"/>
            </a:solidFill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1600" b="1" dirty="0">
                <a:solidFill>
                  <a:schemeClr val="bg1"/>
                </a:solidFill>
              </a:rPr>
              <a:t>Si :shift and stack  state </a:t>
            </a:r>
            <a:r>
              <a:rPr lang="en-US" altLang="en-US" sz="1600" b="1" dirty="0" err="1">
                <a:solidFill>
                  <a:schemeClr val="bg1"/>
                </a:solidFill>
              </a:rPr>
              <a:t>i</a:t>
            </a:r>
            <a:r>
              <a:rPr lang="en-US" altLang="en-US" sz="1600" b="1" dirty="0">
                <a:solidFill>
                  <a:schemeClr val="bg1"/>
                </a:solidFill>
              </a:rPr>
              <a:t>;  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en-US" sz="1600" b="1" dirty="0">
                <a:solidFill>
                  <a:schemeClr val="bg1"/>
                </a:solidFill>
              </a:rPr>
              <a:t>Rj: reduce by  production numbered by j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en-US" sz="1600" b="1" dirty="0" err="1">
                <a:solidFill>
                  <a:schemeClr val="bg1"/>
                </a:solidFill>
              </a:rPr>
              <a:t>Acc</a:t>
            </a:r>
            <a:r>
              <a:rPr lang="en-US" altLang="en-US" sz="1600" b="1" dirty="0">
                <a:solidFill>
                  <a:schemeClr val="bg1"/>
                </a:solidFill>
              </a:rPr>
              <a:t>: accept; 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en-US" sz="1600" b="1" dirty="0">
                <a:solidFill>
                  <a:schemeClr val="bg1"/>
                </a:solidFill>
              </a:rPr>
              <a:t>Blank: error</a:t>
            </a:r>
          </a:p>
        </p:txBody>
      </p:sp>
      <p:pic>
        <p:nvPicPr>
          <p:cNvPr id="14951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634413" cy="5427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sp>
        <p:nvSpPr>
          <p:cNvPr id="149511" name="Line 5"/>
          <p:cNvSpPr>
            <a:spLocks noChangeShapeType="1"/>
          </p:cNvSpPr>
          <p:nvPr/>
        </p:nvSpPr>
        <p:spPr bwMode="auto">
          <a:xfrm flipH="1">
            <a:off x="1066800" y="1524000"/>
            <a:ext cx="76200" cy="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9512" name="Line 6"/>
          <p:cNvSpPr>
            <a:spLocks noChangeShapeType="1"/>
          </p:cNvSpPr>
          <p:nvPr/>
        </p:nvSpPr>
        <p:spPr bwMode="auto">
          <a:xfrm>
            <a:off x="577850" y="2674938"/>
            <a:ext cx="685800" cy="0"/>
          </a:xfrm>
          <a:prstGeom prst="line">
            <a:avLst/>
          </a:prstGeom>
          <a:noFill/>
          <a:ln w="57150" cap="sq">
            <a:solidFill>
              <a:srgbClr val="3399FF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9513" name="Line 7"/>
          <p:cNvSpPr>
            <a:spLocks noChangeShapeType="1"/>
          </p:cNvSpPr>
          <p:nvPr/>
        </p:nvSpPr>
        <p:spPr bwMode="auto">
          <a:xfrm flipH="1">
            <a:off x="2132013" y="276225"/>
            <a:ext cx="430212" cy="644525"/>
          </a:xfrm>
          <a:prstGeom prst="line">
            <a:avLst/>
          </a:prstGeom>
          <a:noFill/>
          <a:ln w="76200" cap="sq">
            <a:solidFill>
              <a:srgbClr val="C00000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9514" name="Line 10"/>
          <p:cNvSpPr>
            <a:spLocks noChangeShapeType="1"/>
          </p:cNvSpPr>
          <p:nvPr/>
        </p:nvSpPr>
        <p:spPr bwMode="auto">
          <a:xfrm>
            <a:off x="1919288" y="2811463"/>
            <a:ext cx="304800" cy="0"/>
          </a:xfrm>
          <a:prstGeom prst="line">
            <a:avLst/>
          </a:prstGeom>
          <a:noFill/>
          <a:ln w="57150" cap="sq">
            <a:solidFill>
              <a:srgbClr val="CC66FF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9515" name="Line 10"/>
          <p:cNvSpPr>
            <a:spLocks noChangeShapeType="1"/>
          </p:cNvSpPr>
          <p:nvPr/>
        </p:nvSpPr>
        <p:spPr bwMode="auto">
          <a:xfrm>
            <a:off x="3795713" y="2792413"/>
            <a:ext cx="304800" cy="0"/>
          </a:xfrm>
          <a:prstGeom prst="line">
            <a:avLst/>
          </a:prstGeom>
          <a:noFill/>
          <a:ln w="57150" cap="sq">
            <a:solidFill>
              <a:srgbClr val="CC66FF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9516" name="Line 7"/>
          <p:cNvSpPr>
            <a:spLocks noChangeShapeType="1"/>
          </p:cNvSpPr>
          <p:nvPr/>
        </p:nvSpPr>
        <p:spPr bwMode="auto">
          <a:xfrm flipH="1">
            <a:off x="3960813" y="295275"/>
            <a:ext cx="430212" cy="644525"/>
          </a:xfrm>
          <a:prstGeom prst="line">
            <a:avLst/>
          </a:prstGeom>
          <a:noFill/>
          <a:ln w="76200" cap="sq">
            <a:solidFill>
              <a:srgbClr val="C00000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cxnSp>
        <p:nvCxnSpPr>
          <p:cNvPr id="3" name="Straight Connector 2"/>
          <p:cNvCxnSpPr/>
          <p:nvPr/>
        </p:nvCxnSpPr>
        <p:spPr>
          <a:xfrm>
            <a:off x="5907505" y="2836613"/>
            <a:ext cx="1491916" cy="0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297706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Footer Placeholder 4"/>
          <p:cNvSpPr>
            <a:spLocks noGrp="1"/>
          </p:cNvSpPr>
          <p:nvPr>
            <p:ph type="ftr" sz="quarter" idx="4294967295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mtClean="0"/>
              <a:t>Csci465</a:t>
            </a:r>
          </a:p>
        </p:txBody>
      </p:sp>
      <p:sp>
        <p:nvSpPr>
          <p:cNvPr id="150531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6745288" y="6491288"/>
            <a:ext cx="2133600" cy="366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B938500A-2777-4030-A9C3-AD7E0F0BCB24}" type="slidenum">
              <a:rPr lang="en-US" altLang="en-US"/>
              <a:pPr eaLnBrk="1" hangingPunct="1"/>
              <a:t>173</a:t>
            </a:fld>
            <a:endParaRPr lang="en-US" altLang="en-US"/>
          </a:p>
        </p:txBody>
      </p:sp>
      <p:sp>
        <p:nvSpPr>
          <p:cNvPr id="10650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/>
              <a:t>Advanced Topics</a:t>
            </a:r>
          </a:p>
        </p:txBody>
      </p:sp>
      <p:sp>
        <p:nvSpPr>
          <p:cNvPr id="15053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103" y="1856629"/>
            <a:ext cx="8743950" cy="3232730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Optimizing a grammar</a:t>
            </a:r>
          </a:p>
          <a:p>
            <a:pPr eaLnBrk="1" hangingPunct="1"/>
            <a:r>
              <a:rPr lang="en-US" altLang="en-US" dirty="0" smtClean="0"/>
              <a:t>Reducing the size of LR(1) tables</a:t>
            </a:r>
          </a:p>
          <a:p>
            <a:pPr lvl="1"/>
            <a:r>
              <a:rPr lang="en-US" altLang="en-US" dirty="0" smtClean="0"/>
              <a:t>Combining rows/columns</a:t>
            </a:r>
          </a:p>
          <a:p>
            <a:pPr lvl="1"/>
            <a:r>
              <a:rPr lang="en-US" altLang="en-US" dirty="0" smtClean="0"/>
              <a:t>Shrinking the Grammar</a:t>
            </a:r>
          </a:p>
          <a:p>
            <a:pPr lvl="1"/>
            <a:r>
              <a:rPr lang="en-US" altLang="en-US" dirty="0" smtClean="0"/>
              <a:t>Directly Encoding the table</a:t>
            </a:r>
          </a:p>
          <a:p>
            <a:pPr lvl="1"/>
            <a:r>
              <a:rPr lang="en-US" altLang="en-US" dirty="0" smtClean="0">
                <a:solidFill>
                  <a:srgbClr val="00B050"/>
                </a:solidFill>
              </a:rPr>
              <a:t>Using better construction algorithms</a:t>
            </a:r>
          </a:p>
          <a:p>
            <a:pPr lvl="2" eaLnBrk="1" hangingPunct="1"/>
            <a:endParaRPr lang="en-US" altLang="en-US" dirty="0" smtClean="0"/>
          </a:p>
          <a:p>
            <a:pPr lvl="1" eaLnBrk="1" hangingPunct="1"/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55772834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Footer Placeholder 4"/>
          <p:cNvSpPr>
            <a:spLocks noGrp="1"/>
          </p:cNvSpPr>
          <p:nvPr>
            <p:ph type="ftr" sz="quarter" idx="4294967295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mtClean="0"/>
              <a:t>Csci465</a:t>
            </a:r>
          </a:p>
        </p:txBody>
      </p:sp>
      <p:sp>
        <p:nvSpPr>
          <p:cNvPr id="151555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6745288" y="6491288"/>
            <a:ext cx="2133600" cy="366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55BC54C1-251E-41B9-849B-4B71A41B84B9}" type="slidenum">
              <a:rPr lang="en-US" altLang="en-US"/>
              <a:pPr eaLnBrk="1" hangingPunct="1"/>
              <a:t>174</a:t>
            </a:fld>
            <a:endParaRPr lang="en-US" altLang="en-US"/>
          </a:p>
        </p:txBody>
      </p:sp>
      <p:sp>
        <p:nvSpPr>
          <p:cNvPr id="10752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/>
              <a:t>Optimizing a Grammar</a:t>
            </a:r>
          </a:p>
        </p:txBody>
      </p:sp>
      <p:sp>
        <p:nvSpPr>
          <p:cNvPr id="15155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43640" y="1979660"/>
            <a:ext cx="8900360" cy="4222657"/>
          </a:xfrm>
        </p:spPr>
        <p:txBody>
          <a:bodyPr/>
          <a:lstStyle/>
          <a:p>
            <a:pPr eaLnBrk="1" hangingPunct="1"/>
            <a:r>
              <a:rPr lang="en-US" altLang="en-US" sz="2800" dirty="0" smtClean="0"/>
              <a:t>There is a correlation between number of productions rules and amount of work to parse</a:t>
            </a:r>
          </a:p>
          <a:p>
            <a:pPr eaLnBrk="1" hangingPunct="1"/>
            <a:r>
              <a:rPr lang="en-US" altLang="en-US" sz="2800" dirty="0" smtClean="0"/>
              <a:t>Top down Parser</a:t>
            </a:r>
          </a:p>
          <a:p>
            <a:pPr lvl="1" eaLnBrk="1" hangingPunct="1"/>
            <a:r>
              <a:rPr lang="en-US" altLang="en-US" sz="2400" dirty="0" smtClean="0"/>
              <a:t>Works with </a:t>
            </a:r>
            <a:r>
              <a:rPr lang="en-US" altLang="en-US" sz="2400" dirty="0" smtClean="0">
                <a:solidFill>
                  <a:srgbClr val="CC66FF"/>
                </a:solidFill>
              </a:rPr>
              <a:t>derivation</a:t>
            </a:r>
          </a:p>
          <a:p>
            <a:pPr eaLnBrk="1" hangingPunct="1"/>
            <a:r>
              <a:rPr lang="en-US" altLang="en-US" sz="2800" dirty="0" smtClean="0"/>
              <a:t>Bottom up Parser</a:t>
            </a:r>
          </a:p>
          <a:p>
            <a:pPr lvl="1" eaLnBrk="1" hangingPunct="1"/>
            <a:r>
              <a:rPr lang="en-US" altLang="en-US" sz="2400" dirty="0" smtClean="0"/>
              <a:t>performs a </a:t>
            </a:r>
            <a:r>
              <a:rPr lang="en-US" altLang="en-US" sz="2400" dirty="0" smtClean="0">
                <a:solidFill>
                  <a:srgbClr val="CC66FF"/>
                </a:solidFill>
              </a:rPr>
              <a:t>reduction</a:t>
            </a:r>
            <a:r>
              <a:rPr lang="en-US" altLang="en-US" sz="2400" dirty="0" smtClean="0"/>
              <a:t> for every single derivation </a:t>
            </a:r>
          </a:p>
          <a:p>
            <a:pPr eaLnBrk="1" hangingPunct="1"/>
            <a:endParaRPr lang="en-US" altLang="en-US" sz="2800" dirty="0" smtClean="0"/>
          </a:p>
          <a:p>
            <a:pPr lvl="1" eaLnBrk="1" hangingPunct="1"/>
            <a:endParaRPr lang="en-US" alt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232424987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Footer Placeholder 4"/>
          <p:cNvSpPr>
            <a:spLocks noGrp="1"/>
          </p:cNvSpPr>
          <p:nvPr>
            <p:ph type="ftr" sz="quarter" idx="4294967295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mtClean="0"/>
              <a:t>Csci465</a:t>
            </a:r>
          </a:p>
        </p:txBody>
      </p:sp>
      <p:sp>
        <p:nvSpPr>
          <p:cNvPr id="152579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6745288" y="6491288"/>
            <a:ext cx="2133600" cy="366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30EE8AE8-DAEC-4695-8ABA-9526AFA97EDD}" type="slidenum">
              <a:rPr lang="en-US" altLang="en-US"/>
              <a:pPr eaLnBrk="1" hangingPunct="1"/>
              <a:t>175</a:t>
            </a:fld>
            <a:endParaRPr lang="en-US" altLang="en-US"/>
          </a:p>
        </p:txBody>
      </p:sp>
      <p:sp>
        <p:nvSpPr>
          <p:cNvPr id="10854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/>
              <a:t>Derivation</a:t>
            </a:r>
          </a:p>
        </p:txBody>
      </p:sp>
      <p:sp>
        <p:nvSpPr>
          <p:cNvPr id="15258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1134" y="1733597"/>
            <a:ext cx="9092866" cy="4222657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Rewrite the grammar to shorten the </a:t>
            </a:r>
            <a:r>
              <a:rPr lang="en-US" altLang="en-US" dirty="0" smtClean="0">
                <a:solidFill>
                  <a:srgbClr val="CC66FF"/>
                </a:solidFill>
              </a:rPr>
              <a:t>height</a:t>
            </a:r>
            <a:r>
              <a:rPr lang="en-US" altLang="en-US" dirty="0" smtClean="0"/>
              <a:t> of parse tree because the shorter tree translated into </a:t>
            </a:r>
          </a:p>
          <a:p>
            <a:pPr lvl="2" eaLnBrk="1" hangingPunct="1"/>
            <a:r>
              <a:rPr lang="en-US" altLang="en-US" dirty="0" smtClean="0"/>
              <a:t>Shorter derivation</a:t>
            </a:r>
          </a:p>
          <a:p>
            <a:pPr lvl="2" eaLnBrk="1" hangingPunct="1"/>
            <a:r>
              <a:rPr lang="en-US" altLang="en-US" dirty="0" smtClean="0"/>
              <a:t>Shorter time to parse</a:t>
            </a:r>
          </a:p>
          <a:p>
            <a:pPr lvl="2" eaLnBrk="1" hangingPunct="1"/>
            <a:r>
              <a:rPr lang="en-US" altLang="en-US" dirty="0" smtClean="0"/>
              <a:t>Less reductions</a:t>
            </a:r>
          </a:p>
          <a:p>
            <a:pPr eaLnBrk="1" hangingPunct="1"/>
            <a:r>
              <a:rPr lang="en-US" altLang="en-US" dirty="0" smtClean="0"/>
              <a:t>Optimization has </a:t>
            </a:r>
            <a:r>
              <a:rPr lang="en-US" altLang="en-US" dirty="0" smtClean="0">
                <a:solidFill>
                  <a:srgbClr val="CC66FF"/>
                </a:solidFill>
              </a:rPr>
              <a:t>no effect </a:t>
            </a:r>
            <a:r>
              <a:rPr lang="en-US" altLang="en-US" dirty="0" smtClean="0"/>
              <a:t>on the behavior of parser</a:t>
            </a:r>
          </a:p>
        </p:txBody>
      </p:sp>
    </p:spTree>
    <p:extLst>
      <p:ext uri="{BB962C8B-B14F-4D97-AF65-F5344CB8AC3E}">
        <p14:creationId xmlns:p14="http://schemas.microsoft.com/office/powerpoint/2010/main" val="190913041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Footer Placeholder 3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mtClean="0"/>
              <a:t>Csci465</a:t>
            </a:r>
          </a:p>
        </p:txBody>
      </p:sp>
      <p:sp>
        <p:nvSpPr>
          <p:cNvPr id="153603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2BCAB7F3-6312-4C59-A1E8-CE7FC1842B17}" type="slidenum">
              <a:rPr lang="en-US" altLang="en-US"/>
              <a:pPr eaLnBrk="1" hangingPunct="1"/>
              <a:t>176</a:t>
            </a:fld>
            <a:endParaRPr lang="en-US" altLang="en-US"/>
          </a:p>
        </p:txBody>
      </p:sp>
      <p:sp>
        <p:nvSpPr>
          <p:cNvPr id="10957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/>
              <a:t>Example: Expression Tree</a:t>
            </a:r>
          </a:p>
        </p:txBody>
      </p:sp>
      <p:pic>
        <p:nvPicPr>
          <p:cNvPr id="15360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2209800"/>
            <a:ext cx="5048250" cy="3381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7456898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Footer Placeholder 3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mtClean="0"/>
              <a:t>Csci465</a:t>
            </a:r>
          </a:p>
        </p:txBody>
      </p:sp>
      <p:sp>
        <p:nvSpPr>
          <p:cNvPr id="154627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32605D19-E0CE-4A9D-A4BF-11941B1F08EA}" type="slidenum">
              <a:rPr lang="en-US" altLang="en-US"/>
              <a:pPr eaLnBrk="1" hangingPunct="1"/>
              <a:t>177</a:t>
            </a:fld>
            <a:endParaRPr lang="en-US" altLang="en-US"/>
          </a:p>
        </p:txBody>
      </p:sp>
      <p:pic>
        <p:nvPicPr>
          <p:cNvPr id="15462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2514600"/>
            <a:ext cx="4800600" cy="3524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sp>
        <p:nvSpPr>
          <p:cNvPr id="110597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/>
              <a:t>Parse Tree for Exp. Grammar</a:t>
            </a:r>
            <a:endParaRPr lang="en-US" smtClean="0">
              <a:solidFill>
                <a:srgbClr val="FF9933"/>
              </a:solidFill>
            </a:endParaRPr>
          </a:p>
        </p:txBody>
      </p:sp>
      <p:sp>
        <p:nvSpPr>
          <p:cNvPr id="154630" name="Text Box 5"/>
          <p:cNvSpPr txBox="1">
            <a:spLocks noChangeArrowheads="1"/>
          </p:cNvSpPr>
          <p:nvPr/>
        </p:nvSpPr>
        <p:spPr bwMode="auto">
          <a:xfrm>
            <a:off x="0" y="4191000"/>
            <a:ext cx="3252788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/>
              <a:t>A node with a single child is a candidate for optimization</a:t>
            </a:r>
          </a:p>
        </p:txBody>
      </p:sp>
      <p:sp>
        <p:nvSpPr>
          <p:cNvPr id="154631" name="Rectangle 6"/>
          <p:cNvSpPr>
            <a:spLocks noChangeArrowheads="1"/>
          </p:cNvSpPr>
          <p:nvPr/>
        </p:nvSpPr>
        <p:spPr bwMode="auto">
          <a:xfrm>
            <a:off x="3900488" y="5826125"/>
            <a:ext cx="1196975" cy="369888"/>
          </a:xfrm>
          <a:prstGeom prst="rect">
            <a:avLst/>
          </a:prstGeom>
          <a:solidFill>
            <a:srgbClr val="009A44"/>
          </a:solidFill>
          <a:ln>
            <a:noFill/>
          </a:ln>
          <a:extLst/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solidFill>
                  <a:schemeClr val="bg1"/>
                </a:solidFill>
              </a:rPr>
              <a:t>(</a:t>
            </a:r>
            <a:r>
              <a:rPr lang="en-US" altLang="en-US" b="1">
                <a:solidFill>
                  <a:schemeClr val="bg1"/>
                </a:solidFill>
              </a:rPr>
              <a:t>x</a:t>
            </a:r>
            <a:r>
              <a:rPr lang="en-US" altLang="en-US">
                <a:solidFill>
                  <a:schemeClr val="bg1"/>
                </a:solidFill>
              </a:rPr>
              <a:t> – </a:t>
            </a:r>
            <a:r>
              <a:rPr lang="en-US" altLang="en-US" b="1">
                <a:solidFill>
                  <a:schemeClr val="bg1"/>
                </a:solidFill>
              </a:rPr>
              <a:t>2 * y)</a:t>
            </a:r>
          </a:p>
        </p:txBody>
      </p:sp>
    </p:spTree>
    <p:extLst>
      <p:ext uri="{BB962C8B-B14F-4D97-AF65-F5344CB8AC3E}">
        <p14:creationId xmlns:p14="http://schemas.microsoft.com/office/powerpoint/2010/main" val="96607364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Footer Placeholder 5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mtClean="0"/>
              <a:t>Csci465</a:t>
            </a:r>
          </a:p>
        </p:txBody>
      </p:sp>
      <p:sp>
        <p:nvSpPr>
          <p:cNvPr id="155651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9B03B108-C432-445A-885B-E6D19AC28911}" type="slidenum">
              <a:rPr lang="en-US" altLang="en-US"/>
              <a:pPr eaLnBrk="1" hangingPunct="1"/>
              <a:t>178</a:t>
            </a:fld>
            <a:endParaRPr lang="en-US" altLang="en-US"/>
          </a:p>
        </p:txBody>
      </p:sp>
      <p:sp>
        <p:nvSpPr>
          <p:cNvPr id="111620" name="Rectangle 1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/>
              <a:t>Revised Grammar</a:t>
            </a:r>
          </a:p>
        </p:txBody>
      </p:sp>
      <p:sp>
        <p:nvSpPr>
          <p:cNvPr id="155653" name="Rectangle 14"/>
          <p:cNvSpPr>
            <a:spLocks noGrp="1" noChangeArrowheads="1"/>
          </p:cNvSpPr>
          <p:nvPr>
            <p:ph type="body" sz="half" idx="2"/>
          </p:nvPr>
        </p:nvSpPr>
        <p:spPr>
          <a:xfrm>
            <a:off x="6477000" y="2017713"/>
            <a:ext cx="2478088" cy="41148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en-US" sz="1800" smtClean="0"/>
              <a:t>Obtain revised grammar by substitute </a:t>
            </a:r>
            <a:r>
              <a:rPr lang="en-US" altLang="en-US" sz="1800" smtClean="0">
                <a:solidFill>
                  <a:srgbClr val="FF0000"/>
                </a:solidFill>
              </a:rPr>
              <a:t>for Factor </a:t>
            </a:r>
            <a:r>
              <a:rPr lang="en-US" altLang="en-US" sz="1800" smtClean="0"/>
              <a:t>by its alternatives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1800" smtClean="0"/>
              <a:t> </a:t>
            </a:r>
            <a:r>
              <a:rPr lang="en-US" altLang="en-US" sz="1800" smtClean="0">
                <a:solidFill>
                  <a:srgbClr val="FF0000"/>
                </a:solidFill>
              </a:rPr>
              <a:t>increases the # of  alternatives for terms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1800" smtClean="0"/>
              <a:t>Shrinks the parse tree by eliminating a layer</a:t>
            </a:r>
          </a:p>
        </p:txBody>
      </p:sp>
      <p:pic>
        <p:nvPicPr>
          <p:cNvPr id="155654" name="Picture 15"/>
          <p:cNvPicPr>
            <a:picLocks noGrp="1" noChangeAspect="1" noChangeArrowheads="1"/>
          </p:cNvPicPr>
          <p:nvPr>
            <p:ph type="body"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04800" y="1981200"/>
            <a:ext cx="6248400" cy="1600200"/>
          </a:xfrm>
          <a:noFill/>
        </p:spPr>
      </p:pic>
    </p:spTree>
    <p:extLst>
      <p:ext uri="{BB962C8B-B14F-4D97-AF65-F5344CB8AC3E}">
        <p14:creationId xmlns:p14="http://schemas.microsoft.com/office/powerpoint/2010/main" val="422867543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Footer Placeholder 3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mtClean="0"/>
              <a:t>Csci465</a:t>
            </a:r>
          </a:p>
        </p:txBody>
      </p:sp>
      <p:sp>
        <p:nvSpPr>
          <p:cNvPr id="156675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F795AAD2-24F4-4CD3-B062-1C64453B7084}" type="slidenum">
              <a:rPr lang="en-US" altLang="en-US"/>
              <a:pPr eaLnBrk="1" hangingPunct="1"/>
              <a:t>179</a:t>
            </a:fld>
            <a:endParaRPr lang="en-US" altLang="en-US"/>
          </a:p>
        </p:txBody>
      </p:sp>
      <p:pic>
        <p:nvPicPr>
          <p:cNvPr id="15667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2514600"/>
            <a:ext cx="6029325" cy="3390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sp>
        <p:nvSpPr>
          <p:cNvPr id="112645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/>
              <a:t>Revised  Expression Grammar</a:t>
            </a:r>
          </a:p>
        </p:txBody>
      </p:sp>
      <p:sp>
        <p:nvSpPr>
          <p:cNvPr id="156678" name="Rectangle 4"/>
          <p:cNvSpPr>
            <a:spLocks noChangeArrowheads="1"/>
          </p:cNvSpPr>
          <p:nvPr/>
        </p:nvSpPr>
        <p:spPr bwMode="auto">
          <a:xfrm>
            <a:off x="3932238" y="5411788"/>
            <a:ext cx="1171575" cy="369887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solidFill>
                  <a:srgbClr val="0066FF"/>
                </a:solidFill>
              </a:rPr>
              <a:t>(x – 2 * y)</a:t>
            </a:r>
          </a:p>
        </p:txBody>
      </p:sp>
    </p:spTree>
    <p:extLst>
      <p:ext uri="{BB962C8B-B14F-4D97-AF65-F5344CB8AC3E}">
        <p14:creationId xmlns:p14="http://schemas.microsoft.com/office/powerpoint/2010/main" val="4742525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06766" y="1883063"/>
            <a:ext cx="8107766" cy="467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234810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Footer Placeholder 4"/>
          <p:cNvSpPr>
            <a:spLocks noGrp="1"/>
          </p:cNvSpPr>
          <p:nvPr>
            <p:ph type="ftr" sz="quarter" idx="4294967295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mtClean="0"/>
              <a:t>Csci465</a:t>
            </a:r>
          </a:p>
        </p:txBody>
      </p:sp>
      <p:sp>
        <p:nvSpPr>
          <p:cNvPr id="157699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6745288" y="6491288"/>
            <a:ext cx="2133600" cy="366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F8E74FA0-93C6-455D-A489-B57E5F3585AC}" type="slidenum">
              <a:rPr lang="en-US" altLang="en-US"/>
              <a:pPr eaLnBrk="1" hangingPunct="1"/>
              <a:t>180</a:t>
            </a:fld>
            <a:endParaRPr lang="en-US" altLang="en-US"/>
          </a:p>
        </p:txBody>
      </p:sp>
      <p:sp>
        <p:nvSpPr>
          <p:cNvPr id="11366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/>
              <a:t>General rule</a:t>
            </a:r>
          </a:p>
        </p:txBody>
      </p:sp>
      <p:sp>
        <p:nvSpPr>
          <p:cNvPr id="15770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0789" y="1956454"/>
            <a:ext cx="8214561" cy="4222657"/>
          </a:xfrm>
        </p:spPr>
        <p:txBody>
          <a:bodyPr/>
          <a:lstStyle/>
          <a:p>
            <a:pPr eaLnBrk="1" hangingPunct="1"/>
            <a:r>
              <a:rPr lang="en-US" altLang="en-US" i="1" dirty="0"/>
              <a:t>U</a:t>
            </a:r>
            <a:r>
              <a:rPr lang="en-US" altLang="en-US" i="1" dirty="0" smtClean="0"/>
              <a:t>seless productions</a:t>
            </a:r>
          </a:p>
          <a:p>
            <a:pPr lvl="1" eaLnBrk="1" hangingPunct="1"/>
            <a:r>
              <a:rPr lang="en-US" altLang="en-US" dirty="0" smtClean="0"/>
              <a:t>Production having a </a:t>
            </a:r>
            <a:r>
              <a:rPr lang="en-US" altLang="en-US" dirty="0" smtClean="0">
                <a:solidFill>
                  <a:srgbClr val="CC66FF"/>
                </a:solidFill>
              </a:rPr>
              <a:t>single symbol </a:t>
            </a:r>
            <a:r>
              <a:rPr lang="en-US" altLang="en-US" dirty="0" smtClean="0"/>
              <a:t>on R.H.S</a:t>
            </a:r>
          </a:p>
          <a:p>
            <a:pPr lvl="1" eaLnBrk="1" hangingPunct="1"/>
            <a:r>
              <a:rPr lang="en-US" altLang="en-US" dirty="0" smtClean="0"/>
              <a:t>Use for performing a specific action</a:t>
            </a:r>
          </a:p>
          <a:p>
            <a:pPr eaLnBrk="1" hangingPunct="1"/>
            <a:r>
              <a:rPr lang="en-US" altLang="en-US" dirty="0" smtClean="0"/>
              <a:t>Fold away useless productions</a:t>
            </a:r>
          </a:p>
          <a:p>
            <a:pPr lvl="1" eaLnBrk="1" hangingPunct="1"/>
            <a:r>
              <a:rPr lang="en-US" altLang="en-US" dirty="0" smtClean="0"/>
              <a:t>Can increase the size of table in LR(1)</a:t>
            </a:r>
          </a:p>
          <a:p>
            <a:pPr lvl="2" eaLnBrk="1" hangingPunct="1"/>
            <a:r>
              <a:rPr lang="en-US" altLang="en-US" dirty="0" smtClean="0"/>
              <a:t>remove one columns while it  may add many rows</a:t>
            </a:r>
          </a:p>
          <a:p>
            <a:pPr lvl="1" eaLnBrk="1" hangingPunct="1"/>
            <a:r>
              <a:rPr lang="en-US" altLang="en-US" dirty="0" smtClean="0"/>
              <a:t>Can increase the number of comparison in LL(1)</a:t>
            </a:r>
          </a:p>
          <a:p>
            <a:pPr lvl="1" eaLnBrk="1" hangingPunct="1"/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8886385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Footer Placeholder 4"/>
          <p:cNvSpPr>
            <a:spLocks noGrp="1"/>
          </p:cNvSpPr>
          <p:nvPr>
            <p:ph type="ftr" sz="quarter" idx="4294967295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mtClean="0"/>
              <a:t>Csci465</a:t>
            </a:r>
          </a:p>
        </p:txBody>
      </p:sp>
      <p:sp>
        <p:nvSpPr>
          <p:cNvPr id="158723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6745288" y="6491288"/>
            <a:ext cx="2133600" cy="366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D7803F22-9BAF-42C1-8949-533D546F9A8F}" type="slidenum">
              <a:rPr lang="en-US" altLang="en-US"/>
              <a:pPr eaLnBrk="1" hangingPunct="1"/>
              <a:t>181</a:t>
            </a:fld>
            <a:endParaRPr lang="en-US" altLang="en-US"/>
          </a:p>
        </p:txBody>
      </p:sp>
      <p:sp>
        <p:nvSpPr>
          <p:cNvPr id="11469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>
              <a:defRPr/>
            </a:pPr>
            <a:r>
              <a:rPr lang="en-US" sz="4000" dirty="0" smtClean="0"/>
              <a:t>Reducing the size of LR(1) tables: Combing Rows/Columns</a:t>
            </a:r>
          </a:p>
        </p:txBody>
      </p:sp>
      <p:sp>
        <p:nvSpPr>
          <p:cNvPr id="15872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LR(1) generated for even small grammars can be large</a:t>
            </a:r>
          </a:p>
          <a:p>
            <a:pPr eaLnBrk="1" hangingPunct="1"/>
            <a:r>
              <a:rPr lang="en-US" altLang="en-US" smtClean="0"/>
              <a:t>Combining rows/columns results in a direct reductions in table size and an extra indirection to access the table</a:t>
            </a:r>
          </a:p>
          <a:p>
            <a:pPr eaLnBrk="1" hangingPunct="1"/>
            <a:r>
              <a:rPr lang="en-US" altLang="en-US" smtClean="0"/>
              <a:t>Need to understand the tradeoff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endParaRPr lang="en-US" altLang="en-US" smtClean="0"/>
          </a:p>
          <a:p>
            <a:pPr eaLnBrk="1" hangingPunct="1"/>
            <a:endParaRPr lang="en-US" altLang="en-US" smtClean="0"/>
          </a:p>
          <a:p>
            <a:pPr lvl="1"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48948047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Footer Placeholder 4"/>
          <p:cNvSpPr>
            <a:spLocks noGrp="1"/>
          </p:cNvSpPr>
          <p:nvPr>
            <p:ph type="ftr" sz="quarter" idx="4294967295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mtClean="0"/>
              <a:t>Csci465</a:t>
            </a:r>
          </a:p>
        </p:txBody>
      </p:sp>
      <p:sp>
        <p:nvSpPr>
          <p:cNvPr id="159747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6745288" y="6491288"/>
            <a:ext cx="2133600" cy="366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C9A0FEBB-FC33-404C-AC82-49FE0DD8E422}" type="slidenum">
              <a:rPr lang="en-US" altLang="en-US"/>
              <a:pPr eaLnBrk="1" hangingPunct="1"/>
              <a:t>182</a:t>
            </a:fld>
            <a:endParaRPr lang="en-US" altLang="en-US"/>
          </a:p>
        </p:txBody>
      </p:sp>
      <p:sp>
        <p:nvSpPr>
          <p:cNvPr id="11571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/>
              <a:t>Combing Rows (or columns)</a:t>
            </a:r>
          </a:p>
        </p:txBody>
      </p:sp>
      <p:sp>
        <p:nvSpPr>
          <p:cNvPr id="15974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Find two identical rows (or columns)</a:t>
            </a:r>
          </a:p>
          <a:p>
            <a:pPr lvl="1" eaLnBrk="1" hangingPunct="1"/>
            <a:r>
              <a:rPr lang="en-US" altLang="en-US" smtClean="0"/>
              <a:t>Each set can be implemented by table generators once</a:t>
            </a:r>
          </a:p>
          <a:p>
            <a:pPr lvl="1" eaLnBrk="1" hangingPunct="1"/>
            <a:r>
              <a:rPr lang="en-US" altLang="en-US" smtClean="0"/>
              <a:t>Remap parser-state to row-index in action table</a:t>
            </a:r>
          </a:p>
          <a:p>
            <a:pPr lvl="1" eaLnBrk="1" hangingPunct="1"/>
            <a:r>
              <a:rPr lang="en-US" altLang="en-US" smtClean="0"/>
              <a:t>Same things for identical columns</a:t>
            </a:r>
          </a:p>
        </p:txBody>
      </p:sp>
    </p:spTree>
    <p:extLst>
      <p:ext uri="{BB962C8B-B14F-4D97-AF65-F5344CB8AC3E}">
        <p14:creationId xmlns:p14="http://schemas.microsoft.com/office/powerpoint/2010/main" val="176636720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Footer Placeholder 4"/>
          <p:cNvSpPr>
            <a:spLocks noGrp="1"/>
          </p:cNvSpPr>
          <p:nvPr>
            <p:ph type="ftr" sz="quarter" idx="4294967295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mtClean="0"/>
              <a:t>Csci465</a:t>
            </a:r>
          </a:p>
        </p:txBody>
      </p:sp>
      <p:sp>
        <p:nvSpPr>
          <p:cNvPr id="160771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6745288" y="6491288"/>
            <a:ext cx="2133600" cy="366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66E7D360-F1B8-4220-AC4F-72D6074DAFC7}" type="slidenum">
              <a:rPr lang="en-US" altLang="en-US"/>
              <a:pPr eaLnBrk="1" hangingPunct="1"/>
              <a:t>183</a:t>
            </a:fld>
            <a:endParaRPr lang="en-US" altLang="en-US"/>
          </a:p>
        </p:txBody>
      </p:sp>
      <p:sp>
        <p:nvSpPr>
          <p:cNvPr id="11674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/>
              <a:t>Shrinking the grammar</a:t>
            </a:r>
          </a:p>
        </p:txBody>
      </p:sp>
      <p:sp>
        <p:nvSpPr>
          <p:cNvPr id="16077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800" smtClean="0"/>
              <a:t>To shrink the grammar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 smtClean="0"/>
              <a:t>Reduce the number of production rules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800" smtClean="0"/>
              <a:t>Example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 smtClean="0"/>
              <a:t>Factor</a:t>
            </a:r>
            <a:r>
              <a:rPr lang="en-US" altLang="en-US" sz="2400" smtClean="0">
                <a:sym typeface="Symbol" panose="05050102010706020507" pitchFamily="18" charset="2"/>
              </a:rPr>
              <a:t> num| ident ( * /)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 smtClean="0">
                <a:sym typeface="Symbol" panose="05050102010706020507" pitchFamily="18" charset="2"/>
              </a:rPr>
              <a:t>Can be rewritten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en-US" sz="2000" smtClean="0">
                <a:solidFill>
                  <a:srgbClr val="FF0000"/>
                </a:solidFill>
              </a:rPr>
              <a:t>Factor</a:t>
            </a:r>
            <a:r>
              <a:rPr lang="en-US" altLang="en-US" sz="2000" smtClean="0">
                <a:solidFill>
                  <a:srgbClr val="FF0000"/>
                </a:solidFill>
                <a:sym typeface="Symbol" panose="05050102010706020507" pitchFamily="18" charset="2"/>
              </a:rPr>
              <a:t> val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 smtClean="0">
                <a:sym typeface="Symbol" panose="05050102010706020507" pitchFamily="18" charset="2"/>
              </a:rPr>
              <a:t>Action tables?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en-US" sz="2000" smtClean="0">
                <a:sym typeface="Symbol" panose="05050102010706020507" pitchFamily="18" charset="2"/>
              </a:rPr>
              <a:t>Removes a column from action table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en-US" sz="2000" smtClean="0">
                <a:sym typeface="Symbol" panose="05050102010706020507" pitchFamily="18" charset="2"/>
              </a:rPr>
              <a:t>Scanner must return val for ident or num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en-US" sz="2000" smtClean="0">
                <a:sym typeface="Symbol" panose="05050102010706020507" pitchFamily="18" charset="2"/>
              </a:rPr>
              <a:t>See the table</a:t>
            </a:r>
          </a:p>
          <a:p>
            <a:pPr lvl="2" eaLnBrk="1" hangingPunct="1">
              <a:lnSpc>
                <a:spcPct val="90000"/>
              </a:lnSpc>
            </a:pPr>
            <a:endParaRPr lang="en-US" altLang="en-US" sz="2000" smtClean="0">
              <a:sym typeface="Symbol" panose="05050102010706020507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09810710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Footer Placeholder 2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mtClean="0"/>
              <a:t>Csci465</a:t>
            </a:r>
          </a:p>
        </p:txBody>
      </p:sp>
      <p:sp>
        <p:nvSpPr>
          <p:cNvPr id="161795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6EFD5EEA-86BA-4A51-A76E-2D0948667E37}" type="slidenum">
              <a:rPr lang="en-US" altLang="en-US"/>
              <a:pPr eaLnBrk="1" hangingPunct="1"/>
              <a:t>184</a:t>
            </a:fld>
            <a:endParaRPr lang="en-US" altLang="en-US"/>
          </a:p>
        </p:txBody>
      </p:sp>
      <p:pic>
        <p:nvPicPr>
          <p:cNvPr id="16179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cxnSp>
        <p:nvCxnSpPr>
          <p:cNvPr id="6" name="Straight Connector 5"/>
          <p:cNvCxnSpPr/>
          <p:nvPr/>
        </p:nvCxnSpPr>
        <p:spPr>
          <a:xfrm flipV="1">
            <a:off x="1920875" y="1182688"/>
            <a:ext cx="360363" cy="952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1852613" y="2711450"/>
            <a:ext cx="358775" cy="793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1843088" y="2987675"/>
            <a:ext cx="360362" cy="952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886579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Footer Placeholder 3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mtClean="0"/>
              <a:t>Csci465</a:t>
            </a:r>
          </a:p>
        </p:txBody>
      </p:sp>
      <p:sp>
        <p:nvSpPr>
          <p:cNvPr id="162819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0DB22E43-4501-4D79-9ACA-0CAA5E12156A}" type="slidenum">
              <a:rPr lang="en-US" altLang="en-US"/>
              <a:pPr eaLnBrk="1" hangingPunct="1"/>
              <a:t>185</a:t>
            </a:fld>
            <a:endParaRPr lang="en-US" altLang="en-US"/>
          </a:p>
        </p:txBody>
      </p:sp>
      <p:sp>
        <p:nvSpPr>
          <p:cNvPr id="118788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365126"/>
            <a:ext cx="8286750" cy="1325563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/>
              <a:t>Directly Encoding the table</a:t>
            </a:r>
          </a:p>
        </p:txBody>
      </p:sp>
      <p:sp>
        <p:nvSpPr>
          <p:cNvPr id="16282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43691" y="1599701"/>
            <a:ext cx="8747759" cy="4114800"/>
          </a:xfrm>
        </p:spPr>
        <p:txBody>
          <a:bodyPr>
            <a:normAutofit fontScale="92500" lnSpcReduction="10000"/>
          </a:bodyPr>
          <a:lstStyle/>
          <a:p>
            <a:pPr eaLnBrk="1" hangingPunct="1">
              <a:lnSpc>
                <a:spcPct val="90000"/>
              </a:lnSpc>
            </a:pPr>
            <a:r>
              <a:rPr lang="en-US" altLang="en-US" sz="2400" dirty="0" smtClean="0"/>
              <a:t>Forget about the table driven approach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400" dirty="0" smtClean="0"/>
              <a:t>Use hard-coded implementation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000" dirty="0" smtClean="0"/>
              <a:t>State is  coded as </a:t>
            </a:r>
            <a:r>
              <a:rPr lang="en-US" altLang="en-US" sz="2000" dirty="0" smtClean="0">
                <a:solidFill>
                  <a:srgbClr val="CC66FF"/>
                </a:solidFill>
              </a:rPr>
              <a:t>case statement </a:t>
            </a:r>
            <a:r>
              <a:rPr lang="en-US" altLang="en-US" sz="2000" dirty="0" smtClean="0"/>
              <a:t>(IF-THEN-ELSE)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en-US" sz="1800" dirty="0" smtClean="0"/>
              <a:t>Test the type of next symbol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en-US" sz="1800" dirty="0" smtClean="0"/>
              <a:t>Perform</a:t>
            </a:r>
          </a:p>
          <a:p>
            <a:pPr lvl="3" eaLnBrk="1" hangingPunct="1">
              <a:lnSpc>
                <a:spcPct val="90000"/>
              </a:lnSpc>
            </a:pPr>
            <a:r>
              <a:rPr lang="en-US" altLang="en-US" sz="1600" dirty="0" smtClean="0"/>
              <a:t>Shift</a:t>
            </a:r>
          </a:p>
          <a:p>
            <a:pPr lvl="3" eaLnBrk="1" hangingPunct="1">
              <a:lnSpc>
                <a:spcPct val="90000"/>
              </a:lnSpc>
            </a:pPr>
            <a:r>
              <a:rPr lang="en-US" altLang="en-US" sz="1600" dirty="0" smtClean="0"/>
              <a:t>Reduce</a:t>
            </a:r>
          </a:p>
          <a:p>
            <a:pPr lvl="3" eaLnBrk="1" hangingPunct="1">
              <a:lnSpc>
                <a:spcPct val="90000"/>
              </a:lnSpc>
            </a:pPr>
            <a:r>
              <a:rPr lang="en-US" altLang="en-US" sz="1600" dirty="0" smtClean="0"/>
              <a:t>Accept</a:t>
            </a:r>
          </a:p>
          <a:p>
            <a:pPr lvl="3" eaLnBrk="1" hangingPunct="1">
              <a:lnSpc>
                <a:spcPct val="90000"/>
              </a:lnSpc>
            </a:pPr>
            <a:r>
              <a:rPr lang="en-US" altLang="en-US" sz="1600" dirty="0" smtClean="0"/>
              <a:t>Error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400" dirty="0" smtClean="0">
                <a:solidFill>
                  <a:srgbClr val="00B050"/>
                </a:solidFill>
              </a:rPr>
              <a:t>no table operations, no overhead (good)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000" dirty="0" smtClean="0">
                <a:solidFill>
                  <a:srgbClr val="00B050"/>
                </a:solidFill>
              </a:rPr>
              <a:t>No table lookup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400" dirty="0" smtClean="0">
                <a:solidFill>
                  <a:srgbClr val="FF0000"/>
                </a:solidFill>
              </a:rPr>
              <a:t>Larger code size (bad)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400" dirty="0" smtClean="0">
                <a:solidFill>
                  <a:srgbClr val="FF0000"/>
                </a:solidFill>
              </a:rPr>
              <a:t>Not readable  (bad)</a:t>
            </a:r>
          </a:p>
          <a:p>
            <a:pPr lvl="1" eaLnBrk="1" hangingPunct="1">
              <a:lnSpc>
                <a:spcPct val="90000"/>
              </a:lnSpc>
            </a:pP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0171299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Footer Placeholder 4"/>
          <p:cNvSpPr>
            <a:spLocks noGrp="1"/>
          </p:cNvSpPr>
          <p:nvPr>
            <p:ph type="ftr" sz="quarter" idx="4294967295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mtClean="0"/>
              <a:t>Csci465</a:t>
            </a:r>
          </a:p>
        </p:txBody>
      </p:sp>
      <p:sp>
        <p:nvSpPr>
          <p:cNvPr id="163843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6745288" y="6491288"/>
            <a:ext cx="2133600" cy="366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6ED84F15-F130-4053-B8B5-A14098E4046F}" type="slidenum">
              <a:rPr lang="en-US" altLang="en-US"/>
              <a:pPr eaLnBrk="1" hangingPunct="1"/>
              <a:t>186</a:t>
            </a:fld>
            <a:endParaRPr lang="en-US" altLang="en-US"/>
          </a:p>
        </p:txBody>
      </p:sp>
      <p:sp>
        <p:nvSpPr>
          <p:cNvPr id="119812" name="Rectangle 2"/>
          <p:cNvSpPr>
            <a:spLocks noGrp="1" noChangeArrowheads="1"/>
          </p:cNvSpPr>
          <p:nvPr>
            <p:ph type="title"/>
          </p:nvPr>
        </p:nvSpPr>
        <p:spPr>
          <a:xfrm>
            <a:off x="144379" y="365126"/>
            <a:ext cx="8370971" cy="1325563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/>
              <a:t>Using Other Construction Algorithms</a:t>
            </a:r>
          </a:p>
        </p:txBody>
      </p:sp>
      <p:sp>
        <p:nvSpPr>
          <p:cNvPr id="16384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44379" y="1956454"/>
            <a:ext cx="8370971" cy="4222657"/>
          </a:xfrm>
        </p:spPr>
        <p:txBody>
          <a:bodyPr>
            <a:normAutofit/>
          </a:bodyPr>
          <a:lstStyle/>
          <a:p>
            <a:pPr eaLnBrk="1" hangingPunct="1">
              <a:lnSpc>
                <a:spcPct val="80000"/>
              </a:lnSpc>
            </a:pPr>
            <a:r>
              <a:rPr lang="en-US" altLang="en-US" sz="2400" dirty="0" smtClean="0"/>
              <a:t>LR(1)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400" dirty="0" smtClean="0"/>
              <a:t>The most general table construction algorithms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400" dirty="0" smtClean="0"/>
              <a:t>Produces the largest tables, but accepts the largest class of grammar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400" dirty="0" smtClean="0"/>
              <a:t>Is there other variation of LR(1) algorithms?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400" dirty="0" smtClean="0"/>
              <a:t>Simple LR(1) (or </a:t>
            </a:r>
            <a:r>
              <a:rPr lang="en-US" altLang="en-US" sz="2400" dirty="0" smtClean="0">
                <a:solidFill>
                  <a:srgbClr val="CC66FF"/>
                </a:solidFill>
              </a:rPr>
              <a:t>SLR</a:t>
            </a:r>
            <a:r>
              <a:rPr lang="en-US" altLang="en-US" sz="2400" dirty="0" smtClean="0"/>
              <a:t>)</a:t>
            </a:r>
          </a:p>
          <a:p>
            <a:pPr lvl="2" eaLnBrk="1" hangingPunct="1">
              <a:lnSpc>
                <a:spcPct val="80000"/>
              </a:lnSpc>
            </a:pPr>
            <a:r>
              <a:rPr lang="en-US" altLang="en-US" dirty="0" smtClean="0"/>
              <a:t>Accepts smaller class of grammars than LR(1)</a:t>
            </a:r>
          </a:p>
          <a:p>
            <a:pPr lvl="2" eaLnBrk="1" hangingPunct="1">
              <a:lnSpc>
                <a:spcPct val="80000"/>
              </a:lnSpc>
            </a:pPr>
            <a:r>
              <a:rPr lang="en-US" altLang="en-US" dirty="0" smtClean="0"/>
              <a:t>Uses FOLLOW set instead of Lookahead symbol to shift or reduce</a:t>
            </a:r>
          </a:p>
          <a:p>
            <a:pPr lvl="2" eaLnBrk="1" hangingPunct="1">
              <a:lnSpc>
                <a:spcPct val="80000"/>
              </a:lnSpc>
            </a:pPr>
            <a:r>
              <a:rPr lang="en-US" altLang="en-US" dirty="0" smtClean="0"/>
              <a:t>FOLLOW set results in smaller tables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400" dirty="0" smtClean="0"/>
              <a:t> </a:t>
            </a:r>
            <a:r>
              <a:rPr lang="en-US" altLang="en-US" sz="2400" dirty="0" err="1" smtClean="0">
                <a:solidFill>
                  <a:srgbClr val="00B050"/>
                </a:solidFill>
              </a:rPr>
              <a:t>L</a:t>
            </a:r>
            <a:r>
              <a:rPr lang="en-US" altLang="en-US" sz="2400" dirty="0" err="1" smtClean="0"/>
              <a:t>ook</a:t>
            </a:r>
            <a:r>
              <a:rPr lang="en-US" altLang="en-US" sz="2400" dirty="0" err="1" smtClean="0">
                <a:solidFill>
                  <a:srgbClr val="00B050"/>
                </a:solidFill>
              </a:rPr>
              <a:t>A</a:t>
            </a:r>
            <a:r>
              <a:rPr lang="en-US" altLang="en-US" sz="2400" dirty="0" err="1" smtClean="0"/>
              <a:t>head</a:t>
            </a:r>
            <a:r>
              <a:rPr lang="en-US" altLang="en-US" sz="2400" dirty="0" smtClean="0"/>
              <a:t> </a:t>
            </a:r>
            <a:r>
              <a:rPr lang="en-US" altLang="en-US" sz="2400" dirty="0" smtClean="0">
                <a:solidFill>
                  <a:srgbClr val="00B050"/>
                </a:solidFill>
              </a:rPr>
              <a:t>LR</a:t>
            </a:r>
            <a:r>
              <a:rPr lang="en-US" altLang="en-US" sz="2400" dirty="0" smtClean="0"/>
              <a:t>(1) (or </a:t>
            </a:r>
            <a:r>
              <a:rPr lang="en-US" altLang="en-US" sz="2400" dirty="0" smtClean="0">
                <a:solidFill>
                  <a:srgbClr val="00B050"/>
                </a:solidFill>
              </a:rPr>
              <a:t>LALR(1)</a:t>
            </a:r>
            <a:r>
              <a:rPr lang="en-US" altLang="en-US" sz="2400" dirty="0" smtClean="0"/>
              <a:t> )</a:t>
            </a:r>
          </a:p>
          <a:p>
            <a:pPr lvl="2" eaLnBrk="1" hangingPunct="1">
              <a:lnSpc>
                <a:spcPct val="80000"/>
              </a:lnSpc>
            </a:pPr>
            <a:r>
              <a:rPr lang="en-US" altLang="en-US" dirty="0" smtClean="0"/>
              <a:t>Works on the assumption that some items in the set (state) are </a:t>
            </a:r>
            <a:r>
              <a:rPr lang="en-US" altLang="en-US" i="1" u="sng" dirty="0" smtClean="0">
                <a:solidFill>
                  <a:srgbClr val="FF0000"/>
                </a:solidFill>
              </a:rPr>
              <a:t>critical</a:t>
            </a:r>
            <a:r>
              <a:rPr lang="en-US" altLang="en-US" i="1" dirty="0" smtClean="0"/>
              <a:t> </a:t>
            </a:r>
            <a:r>
              <a:rPr lang="en-US" altLang="en-US" dirty="0" smtClean="0"/>
              <a:t>that rest can be derived from them</a:t>
            </a:r>
          </a:p>
        </p:txBody>
      </p:sp>
    </p:spTree>
    <p:extLst>
      <p:ext uri="{BB962C8B-B14F-4D97-AF65-F5344CB8AC3E}">
        <p14:creationId xmlns:p14="http://schemas.microsoft.com/office/powerpoint/2010/main" val="241389542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Top-Down vs. Bottom up</a:t>
            </a:r>
            <a:endParaRPr lang="en-US" dirty="0"/>
          </a:p>
        </p:txBody>
      </p:sp>
      <p:sp>
        <p:nvSpPr>
          <p:cNvPr id="16486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mtClean="0"/>
              <a:t>Adv. of Top-down</a:t>
            </a:r>
          </a:p>
          <a:p>
            <a:pPr lvl="1"/>
            <a:r>
              <a:rPr lang="en-US" altLang="en-US" smtClean="0"/>
              <a:t>Easy to build hand-coded parser</a:t>
            </a:r>
          </a:p>
          <a:p>
            <a:pPr lvl="1"/>
            <a:r>
              <a:rPr lang="en-US" altLang="en-US" smtClean="0"/>
              <a:t>Provide excellent opportunity to detect/recover errors</a:t>
            </a:r>
          </a:p>
          <a:p>
            <a:pPr lvl="1"/>
            <a:r>
              <a:rPr lang="en-US" altLang="en-US" smtClean="0"/>
              <a:t>Easy to find ambiguities</a:t>
            </a:r>
          </a:p>
          <a:p>
            <a:pPr lvl="1"/>
            <a:r>
              <a:rPr lang="en-US" altLang="en-US" smtClean="0"/>
              <a:t>Faster (well-constructed ones!)</a:t>
            </a:r>
          </a:p>
          <a:p>
            <a:r>
              <a:rPr lang="en-US" altLang="en-US" smtClean="0"/>
              <a:t>Adv. of Bottom-up </a:t>
            </a:r>
          </a:p>
          <a:p>
            <a:pPr lvl="1"/>
            <a:r>
              <a:rPr lang="en-US" altLang="en-US" smtClean="0"/>
              <a:t>Tool support</a:t>
            </a:r>
          </a:p>
          <a:p>
            <a:pPr lvl="1"/>
            <a:r>
              <a:rPr lang="en-US" altLang="en-US" smtClean="0"/>
              <a:t>Handles a lager class of grammars</a:t>
            </a:r>
          </a:p>
          <a:p>
            <a:pPr lvl="1"/>
            <a:endParaRPr lang="en-US" altLang="en-US" smtClean="0"/>
          </a:p>
        </p:txBody>
      </p:sp>
      <p:sp>
        <p:nvSpPr>
          <p:cNvPr id="164868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745288" y="6491288"/>
            <a:ext cx="2133600" cy="366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C1C1BCC5-1AD9-4EE2-91B1-89680744BE9B}" type="slidenum">
              <a:rPr lang="en-US" altLang="en-US"/>
              <a:pPr eaLnBrk="1" hangingPunct="1"/>
              <a:t>187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56886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Footer Placeholder 4"/>
          <p:cNvSpPr>
            <a:spLocks noGrp="1"/>
          </p:cNvSpPr>
          <p:nvPr>
            <p:ph type="ftr" sz="quarter" idx="4294967295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mtClean="0"/>
              <a:t>Csci465</a:t>
            </a:r>
          </a:p>
        </p:txBody>
      </p:sp>
      <p:sp>
        <p:nvSpPr>
          <p:cNvPr id="17411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6745288" y="6491288"/>
            <a:ext cx="2133600" cy="366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170234D9-F45B-47FF-8E33-E82E04460277}" type="slidenum">
              <a:rPr lang="en-US" altLang="en-US"/>
              <a:pPr eaLnBrk="1" hangingPunct="1"/>
              <a:t>19</a:t>
            </a:fld>
            <a:endParaRPr lang="en-US" altLang="en-US"/>
          </a:p>
        </p:txBody>
      </p:sp>
      <p:sp>
        <p:nvSpPr>
          <p:cNvPr id="1126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25063"/>
            <a:ext cx="8878888" cy="1325563"/>
          </a:xfrm>
        </p:spPr>
        <p:txBody>
          <a:bodyPr/>
          <a:lstStyle/>
          <a:p>
            <a:pPr>
              <a:defRPr/>
            </a:pPr>
            <a:r>
              <a:rPr lang="en-US" altLang="en-US" dirty="0"/>
              <a:t>push-down automaton </a:t>
            </a:r>
            <a:r>
              <a:rPr lang="en-US" altLang="en-US" dirty="0" smtClean="0"/>
              <a:t>(</a:t>
            </a:r>
            <a:r>
              <a:rPr lang="en-US" dirty="0" smtClean="0"/>
              <a:t>PDA): 1</a:t>
            </a:r>
          </a:p>
        </p:txBody>
      </p:sp>
      <p:sp>
        <p:nvSpPr>
          <p:cNvPr id="1741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209" y="1856628"/>
            <a:ext cx="7886700" cy="4222657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dirty="0" smtClean="0"/>
              <a:t>A push-down automaton is formally defined as a </a:t>
            </a:r>
            <a:r>
              <a:rPr lang="en-US" altLang="en-US" dirty="0" smtClean="0">
                <a:solidFill>
                  <a:srgbClr val="7030A0"/>
                </a:solidFill>
              </a:rPr>
              <a:t>7-tuple</a:t>
            </a:r>
            <a:r>
              <a:rPr lang="en-US" altLang="en-US" dirty="0" smtClean="0"/>
              <a:t> as follows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dirty="0" smtClean="0"/>
              <a:t>P = (</a:t>
            </a:r>
            <a:r>
              <a:rPr lang="en-US" altLang="en-US" dirty="0" smtClean="0">
                <a:sym typeface="Symbol" panose="05050102010706020507" pitchFamily="18" charset="2"/>
              </a:rPr>
              <a:t>, Q, </a:t>
            </a:r>
            <a:r>
              <a:rPr lang="en-US" altLang="en-US" dirty="0" smtClean="0">
                <a:cs typeface="Arial" panose="020B0604020202020204" pitchFamily="34" charset="0"/>
                <a:sym typeface="Symbol" panose="05050102010706020507" pitchFamily="18" charset="2"/>
              </a:rPr>
              <a:t>▲, H, h</a:t>
            </a:r>
            <a:r>
              <a:rPr lang="en-US" altLang="en-US" baseline="-25000" dirty="0" smtClean="0">
                <a:cs typeface="Arial" panose="020B0604020202020204" pitchFamily="34" charset="0"/>
                <a:sym typeface="Symbol" panose="05050102010706020507" pitchFamily="18" charset="2"/>
              </a:rPr>
              <a:t>0</a:t>
            </a:r>
            <a:r>
              <a:rPr lang="en-US" altLang="en-US" dirty="0" smtClean="0">
                <a:cs typeface="Arial" panose="020B0604020202020204" pitchFamily="34" charset="0"/>
                <a:sym typeface="Symbol" panose="05050102010706020507" pitchFamily="18" charset="2"/>
              </a:rPr>
              <a:t>, q</a:t>
            </a:r>
            <a:r>
              <a:rPr lang="en-US" altLang="en-US" baseline="-25000" dirty="0" smtClean="0">
                <a:cs typeface="Arial" panose="020B0604020202020204" pitchFamily="34" charset="0"/>
                <a:sym typeface="Symbol" panose="05050102010706020507" pitchFamily="18" charset="2"/>
              </a:rPr>
              <a:t>0</a:t>
            </a:r>
            <a:r>
              <a:rPr lang="en-US" altLang="en-US" dirty="0" smtClean="0">
                <a:cs typeface="Arial" panose="020B0604020202020204" pitchFamily="34" charset="0"/>
                <a:sym typeface="Symbol" panose="05050102010706020507" pitchFamily="18" charset="2"/>
              </a:rPr>
              <a:t>, F)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en-US" dirty="0" smtClean="0">
                <a:sym typeface="Symbol" panose="05050102010706020507" pitchFamily="18" charset="2"/>
              </a:rPr>
              <a:t>: Alphabet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en-US" dirty="0" smtClean="0">
                <a:sym typeface="Symbol" panose="05050102010706020507" pitchFamily="18" charset="2"/>
              </a:rPr>
              <a:t>Q: states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en-US" dirty="0" smtClean="0">
                <a:solidFill>
                  <a:srgbClr val="0070C0"/>
                </a:solidFill>
                <a:cs typeface="Arial" panose="020B0604020202020204" pitchFamily="34" charset="0"/>
                <a:sym typeface="Symbol" panose="05050102010706020507" pitchFamily="18" charset="2"/>
              </a:rPr>
              <a:t>▲: transition functions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en-US" dirty="0" smtClean="0">
                <a:cs typeface="Arial" panose="020B0604020202020204" pitchFamily="34" charset="0"/>
                <a:sym typeface="Symbol" panose="05050102010706020507" pitchFamily="18" charset="2"/>
              </a:rPr>
              <a:t> H: finite stack alphabet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en-US" dirty="0" smtClean="0">
                <a:cs typeface="Arial" panose="020B0604020202020204" pitchFamily="34" charset="0"/>
                <a:sym typeface="Symbol" panose="05050102010706020507" pitchFamily="18" charset="2"/>
              </a:rPr>
              <a:t> h</a:t>
            </a:r>
            <a:r>
              <a:rPr lang="en-US" altLang="en-US" baseline="-25000" dirty="0" smtClean="0">
                <a:cs typeface="Arial" panose="020B0604020202020204" pitchFamily="34" charset="0"/>
                <a:sym typeface="Symbol" panose="05050102010706020507" pitchFamily="18" charset="2"/>
              </a:rPr>
              <a:t>0: </a:t>
            </a:r>
            <a:r>
              <a:rPr lang="en-US" altLang="en-US" dirty="0" smtClean="0">
                <a:cs typeface="Arial" panose="020B0604020202020204" pitchFamily="34" charset="0"/>
                <a:sym typeface="Symbol" panose="05050102010706020507" pitchFamily="18" charset="2"/>
              </a:rPr>
              <a:t>initial symbol in H (stack)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en-US" dirty="0" smtClean="0">
                <a:cs typeface="Arial" panose="020B0604020202020204" pitchFamily="34" charset="0"/>
                <a:sym typeface="Symbol" panose="05050102010706020507" pitchFamily="18" charset="2"/>
              </a:rPr>
              <a:t> q</a:t>
            </a:r>
            <a:r>
              <a:rPr lang="en-US" altLang="en-US" baseline="-25000" dirty="0" smtClean="0">
                <a:cs typeface="Arial" panose="020B0604020202020204" pitchFamily="34" charset="0"/>
                <a:sym typeface="Symbol" panose="05050102010706020507" pitchFamily="18" charset="2"/>
              </a:rPr>
              <a:t>0: </a:t>
            </a:r>
            <a:r>
              <a:rPr lang="en-US" altLang="en-US" dirty="0" smtClean="0">
                <a:cs typeface="Arial" panose="020B0604020202020204" pitchFamily="34" charset="0"/>
                <a:sym typeface="Symbol" panose="05050102010706020507" pitchFamily="18" charset="2"/>
              </a:rPr>
              <a:t>Initial state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en-US" dirty="0" smtClean="0">
                <a:cs typeface="Arial" panose="020B0604020202020204" pitchFamily="34" charset="0"/>
                <a:sym typeface="Symbol" panose="05050102010706020507" pitchFamily="18" charset="2"/>
              </a:rPr>
              <a:t> F: finite set of final state</a:t>
            </a:r>
          </a:p>
        </p:txBody>
      </p:sp>
    </p:spTree>
    <p:extLst>
      <p:ext uri="{BB962C8B-B14F-4D97-AF65-F5344CB8AC3E}">
        <p14:creationId xmlns:p14="http://schemas.microsoft.com/office/powerpoint/2010/main" val="97616845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Announcement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Exam 1:</a:t>
            </a:r>
          </a:p>
          <a:p>
            <a:pPr lvl="1"/>
            <a:r>
              <a:rPr lang="en-US" smtClean="0"/>
              <a:t>Oct.19</a:t>
            </a:r>
            <a:r>
              <a:rPr lang="en-US" baseline="30000" smtClean="0"/>
              <a:t>th</a:t>
            </a:r>
            <a:r>
              <a:rPr lang="en-US" smtClean="0"/>
              <a:t>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4173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Footer Placeholder 4"/>
          <p:cNvSpPr>
            <a:spLocks noGrp="1"/>
          </p:cNvSpPr>
          <p:nvPr>
            <p:ph type="ftr" sz="quarter" idx="4294967295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mtClean="0"/>
              <a:t>Csci465</a:t>
            </a:r>
          </a:p>
        </p:txBody>
      </p:sp>
      <p:sp>
        <p:nvSpPr>
          <p:cNvPr id="18435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6745288" y="6491288"/>
            <a:ext cx="2133600" cy="366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BB492939-9B5C-4985-AC89-F2F85159EDE7}" type="slidenum">
              <a:rPr lang="en-US" altLang="en-US"/>
              <a:pPr eaLnBrk="1" hangingPunct="1"/>
              <a:t>20</a:t>
            </a:fld>
            <a:endParaRPr lang="en-US" altLang="en-US"/>
          </a:p>
        </p:txBody>
      </p:sp>
      <p:sp>
        <p:nvSpPr>
          <p:cNvPr id="1229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65126"/>
            <a:ext cx="8515350" cy="1325563"/>
          </a:xfrm>
        </p:spPr>
        <p:txBody>
          <a:bodyPr/>
          <a:lstStyle/>
          <a:p>
            <a:pPr>
              <a:defRPr/>
            </a:pPr>
            <a:r>
              <a:rPr lang="en-US" altLang="en-US" dirty="0"/>
              <a:t>push-down automaton </a:t>
            </a:r>
            <a:r>
              <a:rPr lang="en-US" altLang="en-US" dirty="0" smtClean="0"/>
              <a:t>(</a:t>
            </a:r>
            <a:r>
              <a:rPr lang="en-US" dirty="0" smtClean="0"/>
              <a:t>PDA): 2</a:t>
            </a:r>
          </a:p>
        </p:txBody>
      </p:sp>
      <p:sp>
        <p:nvSpPr>
          <p:cNvPr id="1843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7443" y="1856628"/>
            <a:ext cx="7886700" cy="4222657"/>
          </a:xfrm>
        </p:spPr>
        <p:txBody>
          <a:bodyPr/>
          <a:lstStyle/>
          <a:p>
            <a:pPr eaLnBrk="1" hangingPunct="1"/>
            <a:r>
              <a:rPr lang="en-US" altLang="en-US" dirty="0" smtClean="0">
                <a:solidFill>
                  <a:srgbClr val="FF0000"/>
                </a:solidFill>
                <a:cs typeface="Arial" panose="020B0604020202020204" pitchFamily="34" charset="0"/>
              </a:rPr>
              <a:t>▲ has the following functionality</a:t>
            </a:r>
          </a:p>
          <a:p>
            <a:pPr lvl="1" eaLnBrk="1" hangingPunct="1"/>
            <a:r>
              <a:rPr lang="en-US" altLang="en-US" dirty="0" smtClean="0">
                <a:cs typeface="Arial" panose="020B0604020202020204" pitchFamily="34" charset="0"/>
              </a:rPr>
              <a:t>T:Q</a:t>
            </a:r>
            <a:r>
              <a:rPr lang="en-US" altLang="en-US" dirty="0" smtClean="0">
                <a:cs typeface="Arial" panose="020B0604020202020204" pitchFamily="34" charset="0"/>
                <a:sym typeface="Symbol" panose="05050102010706020507" pitchFamily="18" charset="2"/>
              </a:rPr>
              <a:t>()HQH*</a:t>
            </a:r>
          </a:p>
          <a:p>
            <a:pPr lvl="2" eaLnBrk="1" hangingPunct="1"/>
            <a:r>
              <a:rPr lang="en-US" altLang="en-US" dirty="0" smtClean="0">
                <a:cs typeface="Arial" panose="020B0604020202020204" pitchFamily="34" charset="0"/>
                <a:sym typeface="Symbol" panose="05050102010706020507" pitchFamily="18" charset="2"/>
              </a:rPr>
              <a:t>i.e., every transition is defined for a particular state;</a:t>
            </a:r>
          </a:p>
          <a:p>
            <a:pPr lvl="3" eaLnBrk="1" hangingPunct="1"/>
            <a:r>
              <a:rPr lang="en-US" altLang="en-US" dirty="0" smtClean="0">
                <a:solidFill>
                  <a:srgbClr val="009A44"/>
                </a:solidFill>
                <a:cs typeface="Arial" panose="020B0604020202020204" pitchFamily="34" charset="0"/>
                <a:sym typeface="Symbol" panose="05050102010706020507" pitchFamily="18" charset="2"/>
              </a:rPr>
              <a:t>reads</a:t>
            </a:r>
            <a:r>
              <a:rPr lang="en-US" altLang="en-US" dirty="0" smtClean="0">
                <a:cs typeface="Arial" panose="020B0604020202020204" pitchFamily="34" charset="0"/>
                <a:sym typeface="Symbol" panose="05050102010706020507" pitchFamily="18" charset="2"/>
              </a:rPr>
              <a:t> one input token or </a:t>
            </a:r>
            <a:r>
              <a:rPr lang="en-US" altLang="en-US" dirty="0" smtClean="0">
                <a:solidFill>
                  <a:srgbClr val="FF0000"/>
                </a:solidFill>
                <a:cs typeface="Arial" panose="020B0604020202020204" pitchFamily="34" charset="0"/>
                <a:sym typeface="Symbol" panose="05050102010706020507" pitchFamily="18" charset="2"/>
              </a:rPr>
              <a:t>skip </a:t>
            </a:r>
            <a:r>
              <a:rPr lang="en-US" altLang="en-US" dirty="0" smtClean="0">
                <a:cs typeface="Arial" panose="020B0604020202020204" pitchFamily="34" charset="0"/>
                <a:sym typeface="Symbol" panose="05050102010706020507" pitchFamily="18" charset="2"/>
              </a:rPr>
              <a:t>the input</a:t>
            </a:r>
          </a:p>
          <a:p>
            <a:pPr lvl="3" eaLnBrk="1" hangingPunct="1"/>
            <a:r>
              <a:rPr lang="en-US" altLang="en-US" dirty="0" smtClean="0">
                <a:solidFill>
                  <a:srgbClr val="0070C0"/>
                </a:solidFill>
                <a:cs typeface="Arial" panose="020B0604020202020204" pitchFamily="34" charset="0"/>
                <a:sym typeface="Symbol" panose="05050102010706020507" pitchFamily="18" charset="2"/>
              </a:rPr>
              <a:t>pops</a:t>
            </a:r>
            <a:r>
              <a:rPr lang="en-US" altLang="en-US" dirty="0" smtClean="0">
                <a:solidFill>
                  <a:srgbClr val="FFC000"/>
                </a:solidFill>
                <a:cs typeface="Arial" panose="020B0604020202020204" pitchFamily="34" charset="0"/>
                <a:sym typeface="Symbol" panose="05050102010706020507" pitchFamily="18" charset="2"/>
              </a:rPr>
              <a:t> </a:t>
            </a:r>
            <a:r>
              <a:rPr lang="en-US" altLang="en-US" dirty="0" smtClean="0">
                <a:cs typeface="Arial" panose="020B0604020202020204" pitchFamily="34" charset="0"/>
                <a:sym typeface="Symbol" panose="05050102010706020507" pitchFamily="18" charset="2"/>
              </a:rPr>
              <a:t>one symbol off the stack</a:t>
            </a:r>
          </a:p>
          <a:p>
            <a:pPr lvl="3" eaLnBrk="1" hangingPunct="1"/>
            <a:r>
              <a:rPr lang="en-US" altLang="en-US" dirty="0" smtClean="0">
                <a:solidFill>
                  <a:srgbClr val="7030A0"/>
                </a:solidFill>
                <a:cs typeface="Arial" panose="020B0604020202020204" pitchFamily="34" charset="0"/>
                <a:sym typeface="Symbol" panose="05050102010706020507" pitchFamily="18" charset="2"/>
              </a:rPr>
              <a:t>moves</a:t>
            </a:r>
            <a:r>
              <a:rPr lang="en-US" altLang="en-US" dirty="0" smtClean="0">
                <a:cs typeface="Arial" panose="020B0604020202020204" pitchFamily="34" charset="0"/>
                <a:sym typeface="Symbol" panose="05050102010706020507" pitchFamily="18" charset="2"/>
              </a:rPr>
              <a:t> to a new state </a:t>
            </a:r>
          </a:p>
          <a:p>
            <a:pPr lvl="3" eaLnBrk="1" hangingPunct="1"/>
            <a:r>
              <a:rPr lang="en-US" altLang="en-US" dirty="0" smtClean="0">
                <a:solidFill>
                  <a:srgbClr val="C00000"/>
                </a:solidFill>
                <a:cs typeface="Arial" panose="020B0604020202020204" pitchFamily="34" charset="0"/>
                <a:sym typeface="Symbol" panose="05050102010706020507" pitchFamily="18" charset="2"/>
              </a:rPr>
              <a:t>pushes</a:t>
            </a:r>
            <a:r>
              <a:rPr lang="en-US" altLang="en-US" dirty="0" smtClean="0">
                <a:cs typeface="Arial" panose="020B0604020202020204" pitchFamily="34" charset="0"/>
                <a:sym typeface="Symbol" panose="05050102010706020507" pitchFamily="18" charset="2"/>
              </a:rPr>
              <a:t> a string of zero or more symbols back onto the stack</a:t>
            </a:r>
          </a:p>
        </p:txBody>
      </p:sp>
    </p:spTree>
    <p:extLst>
      <p:ext uri="{BB962C8B-B14F-4D97-AF65-F5344CB8AC3E}">
        <p14:creationId xmlns:p14="http://schemas.microsoft.com/office/powerpoint/2010/main" val="2441254284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Slide Number Placeholder 1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BC8E5211-79EF-4537-88AE-14101545EC6F}" type="slidenum">
              <a:rPr lang="en-US" altLang="en-US"/>
              <a:pPr eaLnBrk="1" hangingPunct="1"/>
              <a:t>21</a:t>
            </a:fld>
            <a:endParaRPr lang="en-US" altLang="en-US"/>
          </a:p>
        </p:txBody>
      </p:sp>
      <p:pic>
        <p:nvPicPr>
          <p:cNvPr id="19459" name="Picture 2" descr="File:Pushdown-overview.sv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5902" y="1938720"/>
            <a:ext cx="3457575" cy="178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1825921" y="3869668"/>
            <a:ext cx="5257800" cy="615950"/>
          </a:xfrm>
          <a:prstGeom prst="rect">
            <a:avLst/>
          </a:prstGeom>
          <a:solidFill>
            <a:srgbClr val="009A4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000" dirty="0">
                <a:solidFill>
                  <a:schemeClr val="bg1"/>
                </a:solidFill>
              </a:rPr>
              <a:t>Model of PDA</a:t>
            </a:r>
          </a:p>
        </p:txBody>
      </p:sp>
    </p:spTree>
    <p:extLst>
      <p:ext uri="{BB962C8B-B14F-4D97-AF65-F5344CB8AC3E}">
        <p14:creationId xmlns:p14="http://schemas.microsoft.com/office/powerpoint/2010/main" val="7905237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Footer Placeholder 4"/>
          <p:cNvSpPr>
            <a:spLocks noGrp="1"/>
          </p:cNvSpPr>
          <p:nvPr>
            <p:ph type="ftr" sz="quarter" idx="4294967295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mtClean="0"/>
              <a:t>Csci465</a:t>
            </a:r>
          </a:p>
        </p:txBody>
      </p:sp>
      <p:sp>
        <p:nvSpPr>
          <p:cNvPr id="20483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6745288" y="6491288"/>
            <a:ext cx="2133600" cy="366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165DDBD7-04FA-4DA9-B469-DF10A3DC59B3}" type="slidenum">
              <a:rPr lang="en-US" altLang="en-US"/>
              <a:pPr eaLnBrk="1" hangingPunct="1"/>
              <a:t>22</a:t>
            </a:fld>
            <a:endParaRPr lang="en-US" altLang="en-US"/>
          </a:p>
        </p:txBody>
      </p:sp>
      <p:sp>
        <p:nvSpPr>
          <p:cNvPr id="1331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65126"/>
            <a:ext cx="8515350" cy="1325563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/>
              <a:t>Example 1: PDA</a:t>
            </a:r>
          </a:p>
        </p:txBody>
      </p:sp>
      <p:sp>
        <p:nvSpPr>
          <p:cNvPr id="2048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-1" y="1733597"/>
            <a:ext cx="8986345" cy="5061341"/>
          </a:xfrm>
        </p:spPr>
        <p:txBody>
          <a:bodyPr>
            <a:normAutofit fontScale="92500" lnSpcReduction="10000"/>
          </a:bodyPr>
          <a:lstStyle/>
          <a:p>
            <a:pPr marL="228600" lvl="1">
              <a:spcBef>
                <a:spcPts val="1000"/>
              </a:spcBef>
            </a:pPr>
            <a:r>
              <a:rPr lang="en-US" altLang="en-US" dirty="0" smtClean="0"/>
              <a:t>Let P</a:t>
            </a:r>
            <a:r>
              <a:rPr lang="en-US" altLang="en-US" baseline="-25000" dirty="0" smtClean="0"/>
              <a:t>0</a:t>
            </a:r>
            <a:r>
              <a:rPr lang="en-US" altLang="en-US" dirty="0" smtClean="0"/>
              <a:t> = PDA</a:t>
            </a:r>
          </a:p>
          <a:p>
            <a:pPr marL="228600" lvl="1">
              <a:spcBef>
                <a:spcPts val="1000"/>
              </a:spcBef>
            </a:pPr>
            <a:r>
              <a:rPr lang="en-US" altLang="en-US" dirty="0"/>
              <a:t> </a:t>
            </a:r>
            <a:r>
              <a:rPr lang="en-US" altLang="en-US" dirty="0" smtClean="0"/>
              <a:t>  </a:t>
            </a:r>
            <a:r>
              <a:rPr lang="en-US" altLang="en-US" dirty="0" smtClean="0">
                <a:cs typeface="Arial" panose="020B0604020202020204" pitchFamily="34" charset="0"/>
                <a:sym typeface="Symbol" panose="05050102010706020507" pitchFamily="18" charset="2"/>
              </a:rPr>
              <a:t>=</a:t>
            </a:r>
            <a:r>
              <a:rPr lang="en-US" altLang="en-US" dirty="0" smtClean="0"/>
              <a:t>{a, b, c}, </a:t>
            </a:r>
            <a:endParaRPr lang="en-US" altLang="en-US" dirty="0"/>
          </a:p>
          <a:p>
            <a:pPr marL="228600" lvl="1">
              <a:spcBef>
                <a:spcPts val="1000"/>
              </a:spcBef>
            </a:pPr>
            <a:r>
              <a:rPr lang="en-US" altLang="en-US" dirty="0" smtClean="0"/>
              <a:t>   Q={A,B,C}, </a:t>
            </a:r>
          </a:p>
          <a:p>
            <a:pPr marL="228600" lvl="1">
              <a:spcBef>
                <a:spcPts val="1000"/>
              </a:spcBef>
            </a:pPr>
            <a:r>
              <a:rPr lang="en-US" altLang="en-US" dirty="0">
                <a:solidFill>
                  <a:srgbClr val="7030A0"/>
                </a:solidFill>
                <a:cs typeface="Arial" panose="020B0604020202020204" pitchFamily="34" charset="0"/>
              </a:rPr>
              <a:t> </a:t>
            </a:r>
            <a:r>
              <a:rPr lang="en-US" altLang="en-US" dirty="0" smtClean="0">
                <a:solidFill>
                  <a:srgbClr val="7030A0"/>
                </a:solidFill>
                <a:cs typeface="Arial" panose="020B0604020202020204" pitchFamily="34" charset="0"/>
              </a:rPr>
              <a:t> ▲ {</a:t>
            </a:r>
            <a:r>
              <a:rPr lang="en-US" altLang="en-US" dirty="0">
                <a:solidFill>
                  <a:srgbClr val="7030A0"/>
                </a:solidFill>
                <a:cs typeface="Arial" panose="020B0604020202020204" pitchFamily="34" charset="0"/>
              </a:rPr>
              <a:t>T:Q</a:t>
            </a:r>
            <a:r>
              <a:rPr lang="en-US" altLang="en-US" dirty="0">
                <a:solidFill>
                  <a:srgbClr val="7030A0"/>
                </a:solidFill>
                <a:cs typeface="Arial" panose="020B0604020202020204" pitchFamily="34" charset="0"/>
                <a:sym typeface="Symbol" panose="05050102010706020507" pitchFamily="18" charset="2"/>
              </a:rPr>
              <a:t>()HQH</a:t>
            </a:r>
            <a:r>
              <a:rPr lang="en-US" altLang="en-US" dirty="0" smtClean="0">
                <a:solidFill>
                  <a:srgbClr val="7030A0"/>
                </a:solidFill>
                <a:cs typeface="Arial" panose="020B0604020202020204" pitchFamily="34" charset="0"/>
                <a:sym typeface="Symbol" panose="05050102010706020507" pitchFamily="18" charset="2"/>
              </a:rPr>
              <a:t>*</a:t>
            </a:r>
            <a:r>
              <a:rPr lang="en-US" altLang="en-US" dirty="0" smtClean="0">
                <a:solidFill>
                  <a:srgbClr val="7030A0"/>
                </a:solidFill>
                <a:cs typeface="Arial" panose="020B0604020202020204" pitchFamily="34" charset="0"/>
              </a:rPr>
              <a:t>},</a:t>
            </a:r>
          </a:p>
          <a:p>
            <a:pPr marL="228600" lvl="1">
              <a:spcBef>
                <a:spcPts val="1000"/>
              </a:spcBef>
            </a:pPr>
            <a:r>
              <a:rPr lang="en-US" altLang="en-US" dirty="0">
                <a:solidFill>
                  <a:srgbClr val="00B050"/>
                </a:solidFill>
                <a:cs typeface="Arial" panose="020B0604020202020204" pitchFamily="34" charset="0"/>
              </a:rPr>
              <a:t> </a:t>
            </a:r>
            <a:r>
              <a:rPr lang="en-US" altLang="en-US" dirty="0" smtClean="0">
                <a:solidFill>
                  <a:srgbClr val="00B050"/>
                </a:solidFill>
                <a:cs typeface="Arial" panose="020B0604020202020204" pitchFamily="34" charset="0"/>
              </a:rPr>
              <a:t>  H={</a:t>
            </a:r>
            <a:r>
              <a:rPr lang="en-US" altLang="en-US" dirty="0" err="1" smtClean="0">
                <a:solidFill>
                  <a:srgbClr val="00B050"/>
                </a:solidFill>
                <a:cs typeface="Arial" panose="020B0604020202020204" pitchFamily="34" charset="0"/>
              </a:rPr>
              <a:t>h,i</a:t>
            </a:r>
            <a:r>
              <a:rPr lang="en-US" altLang="en-US" dirty="0" smtClean="0">
                <a:solidFill>
                  <a:srgbClr val="00B050"/>
                </a:solidFill>
                <a:cs typeface="Arial" panose="020B0604020202020204" pitchFamily="34" charset="0"/>
              </a:rPr>
              <a:t>},</a:t>
            </a:r>
          </a:p>
          <a:p>
            <a:pPr marL="228600" lvl="1">
              <a:spcBef>
                <a:spcPts val="1000"/>
              </a:spcBef>
            </a:pPr>
            <a:r>
              <a:rPr lang="en-US" altLang="en-US" dirty="0">
                <a:cs typeface="Arial" panose="020B0604020202020204" pitchFamily="34" charset="0"/>
              </a:rPr>
              <a:t> </a:t>
            </a:r>
            <a:r>
              <a:rPr lang="en-US" altLang="en-US" dirty="0" smtClean="0">
                <a:cs typeface="Arial" panose="020B0604020202020204" pitchFamily="34" charset="0"/>
              </a:rPr>
              <a:t>  h</a:t>
            </a:r>
            <a:r>
              <a:rPr lang="en-US" altLang="en-US" baseline="-25000" dirty="0" smtClean="0">
                <a:cs typeface="Arial" panose="020B0604020202020204" pitchFamily="34" charset="0"/>
              </a:rPr>
              <a:t>0</a:t>
            </a:r>
            <a:r>
              <a:rPr lang="en-US" altLang="en-US" dirty="0" smtClean="0">
                <a:cs typeface="Arial" panose="020B0604020202020204" pitchFamily="34" charset="0"/>
              </a:rPr>
              <a:t>= </a:t>
            </a:r>
            <a:r>
              <a:rPr lang="en-US" altLang="en-US" dirty="0" err="1" smtClean="0">
                <a:cs typeface="Arial" panose="020B0604020202020204" pitchFamily="34" charset="0"/>
              </a:rPr>
              <a:t>i</a:t>
            </a:r>
            <a:r>
              <a:rPr lang="en-US" altLang="en-US" dirty="0" smtClean="0">
                <a:cs typeface="Arial" panose="020B0604020202020204" pitchFamily="34" charset="0"/>
              </a:rPr>
              <a:t>, </a:t>
            </a:r>
          </a:p>
          <a:p>
            <a:pPr marL="228600" lvl="1">
              <a:spcBef>
                <a:spcPts val="1000"/>
              </a:spcBef>
            </a:pPr>
            <a:r>
              <a:rPr lang="en-US" altLang="en-US" dirty="0">
                <a:cs typeface="Arial" panose="020B0604020202020204" pitchFamily="34" charset="0"/>
              </a:rPr>
              <a:t> </a:t>
            </a:r>
            <a:r>
              <a:rPr lang="en-US" altLang="en-US" dirty="0" smtClean="0">
                <a:cs typeface="Arial" panose="020B0604020202020204" pitchFamily="34" charset="0"/>
              </a:rPr>
              <a:t>  q</a:t>
            </a:r>
            <a:r>
              <a:rPr lang="en-US" altLang="en-US" baseline="-25000" dirty="0" smtClean="0">
                <a:cs typeface="Arial" panose="020B0604020202020204" pitchFamily="34" charset="0"/>
              </a:rPr>
              <a:t>0</a:t>
            </a:r>
            <a:r>
              <a:rPr lang="en-US" altLang="en-US" dirty="0" smtClean="0">
                <a:cs typeface="Arial" panose="020B0604020202020204" pitchFamily="34" charset="0"/>
              </a:rPr>
              <a:t>=A, </a:t>
            </a:r>
          </a:p>
          <a:p>
            <a:pPr marL="228600" lvl="1">
              <a:spcBef>
                <a:spcPts val="1000"/>
              </a:spcBef>
            </a:pPr>
            <a:r>
              <a:rPr lang="en-US" altLang="en-US" dirty="0">
                <a:cs typeface="Arial" panose="020B0604020202020204" pitchFamily="34" charset="0"/>
              </a:rPr>
              <a:t> </a:t>
            </a:r>
            <a:r>
              <a:rPr lang="en-US" altLang="en-US" dirty="0" smtClean="0">
                <a:cs typeface="Arial" panose="020B0604020202020204" pitchFamily="34" charset="0"/>
              </a:rPr>
              <a:t>  F={ }</a:t>
            </a:r>
            <a:endParaRPr lang="en-US" altLang="en-US" i="1" dirty="0" smtClean="0">
              <a:cs typeface="Arial" panose="020B0604020202020204" pitchFamily="34" charset="0"/>
            </a:endParaRPr>
          </a:p>
          <a:p>
            <a:pPr lvl="1"/>
            <a:r>
              <a:rPr lang="en-US" altLang="en-US" i="1" dirty="0" smtClean="0">
                <a:solidFill>
                  <a:srgbClr val="7030A0"/>
                </a:solidFill>
                <a:cs typeface="Arial" panose="020B0604020202020204" pitchFamily="34" charset="0"/>
              </a:rPr>
              <a:t>Where ▲ can be defined as follow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altLang="en-US" dirty="0" smtClean="0">
                <a:solidFill>
                  <a:srgbClr val="7030A0"/>
                </a:solidFill>
                <a:cs typeface="Arial" panose="020B0604020202020204" pitchFamily="34" charset="0"/>
              </a:rPr>
              <a:t>T(A, a, </a:t>
            </a:r>
            <a:r>
              <a:rPr lang="en-US" altLang="en-US" dirty="0" err="1" smtClean="0">
                <a:solidFill>
                  <a:srgbClr val="7030A0"/>
                </a:solidFill>
                <a:cs typeface="Arial" panose="020B0604020202020204" pitchFamily="34" charset="0"/>
              </a:rPr>
              <a:t>i</a:t>
            </a:r>
            <a:r>
              <a:rPr lang="en-US" altLang="en-US" dirty="0" smtClean="0">
                <a:solidFill>
                  <a:srgbClr val="7030A0"/>
                </a:solidFill>
                <a:cs typeface="Arial" panose="020B0604020202020204" pitchFamily="34" charset="0"/>
              </a:rPr>
              <a:t>) =  (B, h)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altLang="en-US" dirty="0" smtClean="0">
                <a:solidFill>
                  <a:srgbClr val="7030A0"/>
                </a:solidFill>
                <a:cs typeface="Arial" panose="020B0604020202020204" pitchFamily="34" charset="0"/>
              </a:rPr>
              <a:t>T(B, a, h) = (B, </a:t>
            </a:r>
            <a:r>
              <a:rPr lang="en-US" altLang="en-US" dirty="0" err="1" smtClean="0">
                <a:solidFill>
                  <a:srgbClr val="7030A0"/>
                </a:solidFill>
                <a:cs typeface="Arial" panose="020B0604020202020204" pitchFamily="34" charset="0"/>
              </a:rPr>
              <a:t>hh</a:t>
            </a:r>
            <a:r>
              <a:rPr lang="en-US" altLang="en-US" dirty="0" smtClean="0">
                <a:solidFill>
                  <a:srgbClr val="7030A0"/>
                </a:solidFill>
                <a:cs typeface="Arial" panose="020B0604020202020204" pitchFamily="34" charset="0"/>
              </a:rPr>
              <a:t>)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altLang="en-US" dirty="0" smtClean="0">
                <a:solidFill>
                  <a:srgbClr val="7030A0"/>
                </a:solidFill>
                <a:cs typeface="Arial" panose="020B0604020202020204" pitchFamily="34" charset="0"/>
              </a:rPr>
              <a:t>T(C, b, h) = (C,</a:t>
            </a:r>
            <a:r>
              <a:rPr lang="en-US" altLang="en-US" dirty="0" smtClean="0">
                <a:solidFill>
                  <a:srgbClr val="7030A0"/>
                </a:solidFill>
                <a:cs typeface="Arial" panose="020B0604020202020204" pitchFamily="34" charset="0"/>
                <a:sym typeface="Symbol" panose="05050102010706020507" pitchFamily="18" charset="2"/>
              </a:rPr>
              <a:t></a:t>
            </a:r>
            <a:r>
              <a:rPr lang="en-US" altLang="en-US" dirty="0" smtClean="0">
                <a:solidFill>
                  <a:srgbClr val="7030A0"/>
                </a:solidFill>
                <a:cs typeface="Arial" panose="020B0604020202020204" pitchFamily="34" charset="0"/>
              </a:rPr>
              <a:t>)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altLang="en-US" dirty="0" smtClean="0">
                <a:solidFill>
                  <a:srgbClr val="7030A0"/>
                </a:solidFill>
                <a:cs typeface="Arial" panose="020B0604020202020204" pitchFamily="34" charset="0"/>
              </a:rPr>
              <a:t>T(A, c, </a:t>
            </a:r>
            <a:r>
              <a:rPr lang="en-US" altLang="en-US" dirty="0" err="1" smtClean="0">
                <a:solidFill>
                  <a:srgbClr val="7030A0"/>
                </a:solidFill>
                <a:cs typeface="Arial" panose="020B0604020202020204" pitchFamily="34" charset="0"/>
              </a:rPr>
              <a:t>i</a:t>
            </a:r>
            <a:r>
              <a:rPr lang="en-US" altLang="en-US" dirty="0" smtClean="0">
                <a:solidFill>
                  <a:srgbClr val="7030A0"/>
                </a:solidFill>
                <a:cs typeface="Arial" panose="020B0604020202020204" pitchFamily="34" charset="0"/>
              </a:rPr>
              <a:t>) =  (A, </a:t>
            </a:r>
            <a:r>
              <a:rPr lang="en-US" altLang="en-US" dirty="0" smtClean="0">
                <a:solidFill>
                  <a:srgbClr val="7030A0"/>
                </a:solidFill>
                <a:cs typeface="Arial" panose="020B0604020202020204" pitchFamily="34" charset="0"/>
                <a:sym typeface="Symbol" panose="05050102010706020507" pitchFamily="18" charset="2"/>
              </a:rPr>
              <a:t></a:t>
            </a:r>
            <a:r>
              <a:rPr lang="en-US" altLang="en-US" dirty="0" smtClean="0">
                <a:solidFill>
                  <a:srgbClr val="7030A0"/>
                </a:solidFill>
                <a:cs typeface="Arial" panose="020B0604020202020204" pitchFamily="34" charset="0"/>
              </a:rPr>
              <a:t>)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altLang="en-US" dirty="0" smtClean="0">
                <a:solidFill>
                  <a:srgbClr val="7030A0"/>
                </a:solidFill>
                <a:cs typeface="Arial" panose="020B0604020202020204" pitchFamily="34" charset="0"/>
              </a:rPr>
              <a:t>T(B, c, h) = (C, h)</a:t>
            </a:r>
          </a:p>
          <a:p>
            <a:pPr eaLnBrk="1" hangingPunct="1"/>
            <a:endParaRPr lang="en-US" altLang="en-US" dirty="0" smtClean="0">
              <a:cs typeface="Arial" panose="020B0604020202020204" pitchFamily="34" charset="0"/>
            </a:endParaRPr>
          </a:p>
          <a:p>
            <a:pPr lvl="1" eaLnBrk="1" hangingPunct="1"/>
            <a:endParaRPr lang="en-US" altLang="en-US" dirty="0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3122382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Table: PDA on input </a:t>
            </a:r>
            <a:r>
              <a:rPr lang="en-US" dirty="0" err="1" smtClean="0"/>
              <a:t>aacbb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1507" name="Slide Number Placeholder 2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70C5D2F6-35B9-45EC-B919-1C36603B49C0}" type="slidenum">
              <a:rPr lang="en-US" altLang="en-US"/>
              <a:pPr eaLnBrk="1" hangingPunct="1"/>
              <a:t>23</a:t>
            </a:fld>
            <a:endParaRPr lang="en-US" altLang="en-US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2470179"/>
              </p:ext>
            </p:extLst>
          </p:nvPr>
        </p:nvGraphicFramePr>
        <p:xfrm>
          <a:off x="1390650" y="1690689"/>
          <a:ext cx="6096000" cy="42116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/>
                <a:gridCol w="2032000"/>
                <a:gridCol w="2032000"/>
              </a:tblGrid>
              <a:tr h="370868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Configurations</a:t>
                      </a:r>
                      <a:endParaRPr lang="en-US" sz="1800" dirty="0"/>
                    </a:p>
                  </a:txBody>
                  <a:tcPr marT="45723" marB="45723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Transitions</a:t>
                      </a:r>
                      <a:endParaRPr lang="en-US" sz="1800" dirty="0"/>
                    </a:p>
                  </a:txBody>
                  <a:tcPr marT="45723" marB="45723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Actions</a:t>
                      </a:r>
                      <a:endParaRPr lang="en-US" sz="1800" dirty="0"/>
                    </a:p>
                  </a:txBody>
                  <a:tcPr marT="45723" marB="45723">
                    <a:solidFill>
                      <a:srgbClr val="00B050"/>
                    </a:solidFill>
                  </a:tcPr>
                </a:tc>
              </a:tr>
              <a:tr h="640128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(A, </a:t>
                      </a:r>
                      <a:r>
                        <a:rPr lang="en-US" sz="1800" dirty="0" err="1" smtClean="0">
                          <a:solidFill>
                            <a:srgbClr val="7030A0"/>
                          </a:solidFill>
                        </a:rPr>
                        <a:t>a</a:t>
                      </a:r>
                      <a:r>
                        <a:rPr lang="en-US" sz="1800" dirty="0" err="1" smtClean="0"/>
                        <a:t>acbb</a:t>
                      </a:r>
                      <a:r>
                        <a:rPr lang="en-US" sz="1800" dirty="0" smtClean="0"/>
                        <a:t>, </a:t>
                      </a:r>
                      <a:r>
                        <a:rPr lang="en-US" sz="1800" dirty="0" err="1" smtClean="0"/>
                        <a:t>i</a:t>
                      </a:r>
                      <a:r>
                        <a:rPr lang="en-US" sz="1800" dirty="0" smtClean="0"/>
                        <a:t>) </a:t>
                      </a:r>
                      <a:endParaRPr lang="en-US" sz="1800" dirty="0"/>
                    </a:p>
                  </a:txBody>
                  <a:tcPr marT="45723" marB="45723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>
                          <a:cs typeface="Arial" charset="0"/>
                        </a:rPr>
                        <a:t> T(A, a, </a:t>
                      </a:r>
                      <a:r>
                        <a:rPr lang="en-US" sz="1800" dirty="0" err="1" smtClean="0">
                          <a:cs typeface="Arial" charset="0"/>
                        </a:rPr>
                        <a:t>i</a:t>
                      </a:r>
                      <a:r>
                        <a:rPr lang="en-US" sz="1800" dirty="0" smtClean="0">
                          <a:cs typeface="Arial" charset="0"/>
                        </a:rPr>
                        <a:t>) = (B, h)</a:t>
                      </a:r>
                    </a:p>
                    <a:p>
                      <a:endParaRPr lang="en-US" sz="1800" dirty="0"/>
                    </a:p>
                  </a:txBody>
                  <a:tcPr marT="45723" marB="45723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read a, pop </a:t>
                      </a:r>
                      <a:r>
                        <a:rPr lang="en-US" sz="1800" dirty="0" err="1" smtClean="0"/>
                        <a:t>i</a:t>
                      </a:r>
                      <a:r>
                        <a:rPr lang="en-US" sz="1800" dirty="0" smtClean="0"/>
                        <a:t>, push h, go  to B</a:t>
                      </a:r>
                      <a:endParaRPr lang="en-US" sz="1800" dirty="0"/>
                    </a:p>
                  </a:txBody>
                  <a:tcPr marT="45723" marB="45723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</a:tr>
              <a:tr h="640128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(B, </a:t>
                      </a:r>
                      <a:r>
                        <a:rPr lang="en-US" sz="1800" dirty="0" err="1" smtClean="0">
                          <a:solidFill>
                            <a:srgbClr val="7030A0"/>
                          </a:solidFill>
                        </a:rPr>
                        <a:t>a</a:t>
                      </a:r>
                      <a:r>
                        <a:rPr lang="en-US" sz="1800" dirty="0" err="1" smtClean="0"/>
                        <a:t>cbb</a:t>
                      </a:r>
                      <a:r>
                        <a:rPr lang="en-US" sz="1800" dirty="0" smtClean="0"/>
                        <a:t>, h)</a:t>
                      </a:r>
                      <a:endParaRPr lang="en-US" sz="1800" dirty="0"/>
                    </a:p>
                  </a:txBody>
                  <a:tcPr marT="45723" marB="45723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>
                          <a:cs typeface="Arial" charset="0"/>
                        </a:rPr>
                        <a:t>T(B, a, h) = (B, </a:t>
                      </a:r>
                      <a:r>
                        <a:rPr lang="en-US" sz="1800" dirty="0" err="1" smtClean="0">
                          <a:cs typeface="Arial" charset="0"/>
                        </a:rPr>
                        <a:t>hh</a:t>
                      </a:r>
                      <a:r>
                        <a:rPr lang="en-US" sz="1800" dirty="0" smtClean="0">
                          <a:cs typeface="Arial" charset="0"/>
                        </a:rPr>
                        <a:t>)</a:t>
                      </a:r>
                    </a:p>
                    <a:p>
                      <a:endParaRPr lang="en-US" sz="1800" dirty="0"/>
                    </a:p>
                  </a:txBody>
                  <a:tcPr marT="45723" marB="45723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read</a:t>
                      </a:r>
                      <a:r>
                        <a:rPr lang="en-US" sz="1800" baseline="0" dirty="0" smtClean="0"/>
                        <a:t> </a:t>
                      </a:r>
                      <a:r>
                        <a:rPr lang="en-US" sz="1800" dirty="0" smtClean="0"/>
                        <a:t>a, pop h, push </a:t>
                      </a:r>
                      <a:r>
                        <a:rPr lang="en-US" sz="1800" dirty="0" err="1" smtClean="0"/>
                        <a:t>hh</a:t>
                      </a:r>
                      <a:r>
                        <a:rPr lang="en-US" sz="1800" dirty="0" smtClean="0"/>
                        <a:t>, go to B</a:t>
                      </a:r>
                      <a:endParaRPr lang="en-US" sz="1800" dirty="0"/>
                    </a:p>
                  </a:txBody>
                  <a:tcPr marT="45723" marB="45723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</a:tr>
              <a:tr h="640128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(B, </a:t>
                      </a:r>
                      <a:r>
                        <a:rPr lang="en-US" sz="1800" dirty="0" err="1" smtClean="0">
                          <a:solidFill>
                            <a:srgbClr val="7030A0"/>
                          </a:solidFill>
                        </a:rPr>
                        <a:t>c</a:t>
                      </a:r>
                      <a:r>
                        <a:rPr lang="en-US" sz="1800" dirty="0" err="1" smtClean="0"/>
                        <a:t>bb</a:t>
                      </a:r>
                      <a:r>
                        <a:rPr lang="en-US" sz="1800" dirty="0" smtClean="0"/>
                        <a:t>, </a:t>
                      </a:r>
                      <a:r>
                        <a:rPr lang="en-US" sz="1800" dirty="0" err="1" smtClean="0"/>
                        <a:t>hh</a:t>
                      </a:r>
                      <a:r>
                        <a:rPr lang="en-US" sz="1800" dirty="0" smtClean="0"/>
                        <a:t>) </a:t>
                      </a:r>
                      <a:endParaRPr lang="en-US" sz="1800" dirty="0"/>
                    </a:p>
                  </a:txBody>
                  <a:tcPr marT="45723" marB="45723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>
                          <a:cs typeface="Arial" charset="0"/>
                        </a:rPr>
                        <a:t>T(B, c, h) = (C, h)</a:t>
                      </a:r>
                    </a:p>
                    <a:p>
                      <a:endParaRPr lang="en-US" sz="1800" dirty="0"/>
                    </a:p>
                  </a:txBody>
                  <a:tcPr marT="45723" marB="45723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read c, pop h, push h, go  to C</a:t>
                      </a:r>
                      <a:endParaRPr lang="en-US" sz="1800" dirty="0"/>
                    </a:p>
                  </a:txBody>
                  <a:tcPr marT="45723" marB="45723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</a:tr>
              <a:tr h="640128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(C, </a:t>
                      </a:r>
                      <a:r>
                        <a:rPr lang="en-US" sz="1800" dirty="0" smtClean="0">
                          <a:solidFill>
                            <a:srgbClr val="7030A0"/>
                          </a:solidFill>
                        </a:rPr>
                        <a:t>b</a:t>
                      </a:r>
                      <a:r>
                        <a:rPr lang="en-US" sz="1800" dirty="0" smtClean="0"/>
                        <a:t>b, </a:t>
                      </a:r>
                      <a:r>
                        <a:rPr lang="en-US" sz="1800" dirty="0" err="1" smtClean="0"/>
                        <a:t>hh</a:t>
                      </a:r>
                      <a:r>
                        <a:rPr lang="en-US" sz="1800" dirty="0" smtClean="0"/>
                        <a:t>) </a:t>
                      </a:r>
                      <a:endParaRPr lang="en-US" sz="1800" dirty="0"/>
                    </a:p>
                  </a:txBody>
                  <a:tcPr marT="45723" marB="45723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>
                          <a:cs typeface="Arial" charset="0"/>
                        </a:rPr>
                        <a:t>T(C, b, h) = (C,</a:t>
                      </a:r>
                      <a:r>
                        <a:rPr lang="en-US" sz="1800" dirty="0" smtClean="0">
                          <a:cs typeface="Arial" charset="0"/>
                          <a:sym typeface="Symbol" pitchFamily="18" charset="2"/>
                        </a:rPr>
                        <a:t></a:t>
                      </a:r>
                      <a:r>
                        <a:rPr lang="en-US" sz="1800" dirty="0" smtClean="0">
                          <a:cs typeface="Arial" charset="0"/>
                        </a:rPr>
                        <a:t>)</a:t>
                      </a:r>
                    </a:p>
                    <a:p>
                      <a:endParaRPr lang="en-US" sz="1800" dirty="0"/>
                    </a:p>
                  </a:txBody>
                  <a:tcPr marT="45723" marB="45723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read b, pop h, go to C</a:t>
                      </a:r>
                      <a:endParaRPr lang="en-US" sz="1800" dirty="0"/>
                    </a:p>
                  </a:txBody>
                  <a:tcPr marT="45723" marB="45723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</a:tr>
              <a:tr h="640128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(C, </a:t>
                      </a:r>
                      <a:r>
                        <a:rPr lang="en-US" sz="1800" dirty="0" smtClean="0">
                          <a:solidFill>
                            <a:srgbClr val="7030A0"/>
                          </a:solidFill>
                        </a:rPr>
                        <a:t>b</a:t>
                      </a:r>
                      <a:r>
                        <a:rPr lang="en-US" sz="1800" dirty="0" smtClean="0"/>
                        <a:t>, h) </a:t>
                      </a:r>
                      <a:endParaRPr lang="en-US" sz="1800" dirty="0"/>
                    </a:p>
                  </a:txBody>
                  <a:tcPr marT="45723" marB="45723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>
                          <a:cs typeface="Arial" charset="0"/>
                        </a:rPr>
                        <a:t>T(C, b, h) = (C,</a:t>
                      </a:r>
                      <a:r>
                        <a:rPr lang="en-US" sz="1800" dirty="0" smtClean="0">
                          <a:cs typeface="Arial" charset="0"/>
                          <a:sym typeface="Symbol" pitchFamily="18" charset="2"/>
                        </a:rPr>
                        <a:t></a:t>
                      </a:r>
                      <a:r>
                        <a:rPr lang="en-US" sz="1800" dirty="0" smtClean="0">
                          <a:cs typeface="Arial" charset="0"/>
                        </a:rPr>
                        <a:t>)</a:t>
                      </a:r>
                    </a:p>
                    <a:p>
                      <a:endParaRPr lang="en-US" sz="1800" dirty="0"/>
                    </a:p>
                  </a:txBody>
                  <a:tcPr marT="45723" marB="45723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read b, pop h, go to C</a:t>
                      </a:r>
                      <a:endParaRPr lang="en-US" sz="1800" dirty="0"/>
                    </a:p>
                  </a:txBody>
                  <a:tcPr marT="45723" marB="45723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</a:tr>
              <a:tr h="640128">
                <a:tc>
                  <a:txBody>
                    <a:bodyPr/>
                    <a:lstStyle/>
                    <a:p>
                      <a:r>
                        <a:rPr lang="en-US" sz="2800" b="1" dirty="0" smtClean="0">
                          <a:solidFill>
                            <a:srgbClr val="7030A0"/>
                          </a:solidFill>
                        </a:rPr>
                        <a:t>(C,</a:t>
                      </a:r>
                      <a:r>
                        <a:rPr lang="en-US" sz="2800" b="1" dirty="0" smtClean="0">
                          <a:solidFill>
                            <a:srgbClr val="7030A0"/>
                          </a:solidFill>
                          <a:sym typeface="Symbol" pitchFamily="18" charset="2"/>
                        </a:rPr>
                        <a:t>, ) </a:t>
                      </a:r>
                      <a:endParaRPr lang="en-US" sz="2800" b="1" dirty="0">
                        <a:solidFill>
                          <a:srgbClr val="7030A0"/>
                        </a:solidFill>
                      </a:endParaRPr>
                    </a:p>
                  </a:txBody>
                  <a:tcPr marT="45723" marB="45723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  <a:sym typeface="Symbol" pitchFamily="18" charset="2"/>
                        </a:rPr>
                        <a:t>STOP!</a:t>
                      </a:r>
                      <a:endParaRPr lang="en-US" sz="1800" b="1" kern="1200" dirty="0" smtClean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en-US" sz="1800" dirty="0"/>
                    </a:p>
                  </a:txBody>
                  <a:tcPr marT="45723" marB="45723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kern="1200" dirty="0" smtClean="0">
                          <a:solidFill>
                            <a:srgbClr val="7030A0"/>
                          </a:solidFill>
                          <a:latin typeface="+mn-lt"/>
                          <a:ea typeface="+mn-ea"/>
                          <a:cs typeface="+mn-cs"/>
                        </a:rPr>
                        <a:t>String is successfully parsed</a:t>
                      </a:r>
                      <a:endParaRPr lang="en-US" sz="1600" b="1" kern="1200" dirty="0">
                        <a:solidFill>
                          <a:srgbClr val="7030A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45723" marB="45723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221786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Footer Placeholder 4"/>
          <p:cNvSpPr>
            <a:spLocks noGrp="1"/>
          </p:cNvSpPr>
          <p:nvPr>
            <p:ph type="ftr" sz="quarter" idx="4294967295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mtClean="0"/>
              <a:t>Csci465</a:t>
            </a:r>
          </a:p>
        </p:txBody>
      </p:sp>
      <p:sp>
        <p:nvSpPr>
          <p:cNvPr id="22531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6745288" y="6491288"/>
            <a:ext cx="2133600" cy="366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A149C245-BAB5-4485-85F8-D14D63326CE9}" type="slidenum">
              <a:rPr lang="en-US" altLang="en-US"/>
              <a:pPr eaLnBrk="1" hangingPunct="1"/>
              <a:t>24</a:t>
            </a:fld>
            <a:endParaRPr lang="en-US" altLang="en-US"/>
          </a:p>
        </p:txBody>
      </p:sp>
      <p:sp>
        <p:nvSpPr>
          <p:cNvPr id="15364" name="Rectangle 2"/>
          <p:cNvSpPr>
            <a:spLocks noGrp="1" noChangeArrowheads="1"/>
          </p:cNvSpPr>
          <p:nvPr>
            <p:ph type="title"/>
          </p:nvPr>
        </p:nvSpPr>
        <p:spPr>
          <a:xfrm>
            <a:off x="108387" y="325063"/>
            <a:ext cx="8854309" cy="1325563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/>
              <a:t>Push Down Automata (PDA): Implementation</a:t>
            </a:r>
          </a:p>
        </p:txBody>
      </p:sp>
      <p:sp>
        <p:nvSpPr>
          <p:cNvPr id="2253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7443" y="1856628"/>
            <a:ext cx="7886700" cy="4222657"/>
          </a:xfrm>
        </p:spPr>
        <p:txBody>
          <a:bodyPr>
            <a:normAutofit lnSpcReduction="10000"/>
          </a:bodyPr>
          <a:lstStyle/>
          <a:p>
            <a:pPr eaLnBrk="1" hangingPunct="1"/>
            <a:r>
              <a:rPr lang="en-US" altLang="en-US" dirty="0" smtClean="0"/>
              <a:t>PDA used to </a:t>
            </a:r>
            <a:r>
              <a:rPr lang="en-US" altLang="en-US" dirty="0" smtClean="0">
                <a:solidFill>
                  <a:srgbClr val="7030A0"/>
                </a:solidFill>
              </a:rPr>
              <a:t>implement top-down parser</a:t>
            </a:r>
          </a:p>
          <a:p>
            <a:pPr lvl="1" eaLnBrk="1" hangingPunct="1"/>
            <a:r>
              <a:rPr lang="en-US" altLang="en-US" sz="2800" dirty="0" smtClean="0">
                <a:solidFill>
                  <a:srgbClr val="00B050"/>
                </a:solidFill>
              </a:rPr>
              <a:t>Starts with the goal symbol on the stack</a:t>
            </a:r>
          </a:p>
          <a:p>
            <a:pPr lvl="1" eaLnBrk="1" hangingPunct="1"/>
            <a:r>
              <a:rPr lang="en-US" altLang="en-US" sz="2800" dirty="0" smtClean="0">
                <a:solidFill>
                  <a:schemeClr val="accent1">
                    <a:lumMod val="75000"/>
                  </a:schemeClr>
                </a:solidFill>
              </a:rPr>
              <a:t>Rewrites the leftmost non-terminal until the leftmost symbol is a terminal , which is the first token of the input string</a:t>
            </a:r>
          </a:p>
          <a:p>
            <a:pPr lvl="1" eaLnBrk="1" hangingPunct="1"/>
            <a:r>
              <a:rPr lang="en-US" altLang="en-US" sz="2800" dirty="0" smtClean="0">
                <a:solidFill>
                  <a:srgbClr val="7030A0"/>
                </a:solidFill>
              </a:rPr>
              <a:t>Takes the transition that reads that token</a:t>
            </a:r>
          </a:p>
          <a:p>
            <a:pPr lvl="1" eaLnBrk="1" hangingPunct="1"/>
            <a:r>
              <a:rPr lang="en-US" altLang="en-US" sz="2800" dirty="0" smtClean="0"/>
              <a:t>Repeats the process until </a:t>
            </a:r>
          </a:p>
          <a:p>
            <a:pPr lvl="2"/>
            <a:r>
              <a:rPr lang="en-US" altLang="en-US" sz="2800" dirty="0" smtClean="0"/>
              <a:t>the entire input has been read and no more input left</a:t>
            </a:r>
          </a:p>
          <a:p>
            <a:pPr lvl="2"/>
            <a:r>
              <a:rPr lang="en-US" altLang="en-US" sz="2800" dirty="0" smtClean="0">
                <a:solidFill>
                  <a:srgbClr val="FF0000"/>
                </a:solidFill>
              </a:rPr>
              <a:t>Or PDA blocks</a:t>
            </a:r>
          </a:p>
          <a:p>
            <a:pPr lvl="1" eaLnBrk="1" hangingPunct="1"/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63913200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857" y="294182"/>
            <a:ext cx="7886700" cy="1325563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Top-Down Parsing (revisited)</a:t>
            </a:r>
            <a:endParaRPr lang="en-US" dirty="0"/>
          </a:p>
        </p:txBody>
      </p:sp>
      <p:sp>
        <p:nvSpPr>
          <p:cNvPr id="23555" name="Content Placeholder 2"/>
          <p:cNvSpPr>
            <a:spLocks noGrp="1"/>
          </p:cNvSpPr>
          <p:nvPr>
            <p:ph idx="1"/>
          </p:nvPr>
        </p:nvSpPr>
        <p:spPr>
          <a:xfrm>
            <a:off x="0" y="1798798"/>
            <a:ext cx="9144000" cy="4222657"/>
          </a:xfrm>
        </p:spPr>
        <p:txBody>
          <a:bodyPr/>
          <a:lstStyle/>
          <a:p>
            <a:r>
              <a:rPr lang="en-US" altLang="en-US" dirty="0" smtClean="0"/>
              <a:t>Top down parsing</a:t>
            </a:r>
          </a:p>
          <a:p>
            <a:pPr lvl="1"/>
            <a:r>
              <a:rPr lang="en-US" altLang="en-US" dirty="0" smtClean="0"/>
              <a:t>Building a parse tree for </a:t>
            </a:r>
            <a:r>
              <a:rPr lang="en-US" altLang="en-US" dirty="0" smtClean="0">
                <a:solidFill>
                  <a:srgbClr val="7030A0"/>
                </a:solidFill>
              </a:rPr>
              <a:t>input string</a:t>
            </a:r>
          </a:p>
          <a:p>
            <a:pPr lvl="2"/>
            <a:r>
              <a:rPr lang="en-US" altLang="en-US" dirty="0" smtClean="0"/>
              <a:t>Starting  from the root </a:t>
            </a:r>
          </a:p>
          <a:p>
            <a:pPr lvl="2"/>
            <a:r>
              <a:rPr lang="en-US" altLang="en-US" dirty="0" smtClean="0"/>
              <a:t>Creating the nodes for the tree in </a:t>
            </a:r>
            <a:r>
              <a:rPr lang="en-US" altLang="en-US" dirty="0" smtClean="0">
                <a:solidFill>
                  <a:srgbClr val="C00000"/>
                </a:solidFill>
              </a:rPr>
              <a:t>preorder (depth first) </a:t>
            </a:r>
            <a:r>
              <a:rPr lang="en-US" altLang="en-US" dirty="0" smtClean="0"/>
              <a:t>fashion</a:t>
            </a:r>
          </a:p>
          <a:p>
            <a:pPr lvl="1"/>
            <a:r>
              <a:rPr lang="en-US" altLang="en-US" dirty="0" smtClean="0"/>
              <a:t>Finding a </a:t>
            </a:r>
            <a:r>
              <a:rPr lang="en-US" altLang="en-US" u="sng" dirty="0" smtClean="0">
                <a:solidFill>
                  <a:schemeClr val="accent1">
                    <a:lumMod val="75000"/>
                  </a:schemeClr>
                </a:solidFill>
              </a:rPr>
              <a:t>leftmost derivation </a:t>
            </a:r>
            <a:r>
              <a:rPr lang="en-US" altLang="en-US" dirty="0" smtClean="0"/>
              <a:t>for an input</a:t>
            </a:r>
          </a:p>
          <a:p>
            <a:pPr lvl="2">
              <a:buFontTx/>
              <a:buNone/>
            </a:pPr>
            <a:endParaRPr lang="en-US" altLang="en-US" dirty="0" smtClean="0"/>
          </a:p>
        </p:txBody>
      </p:sp>
      <p:sp>
        <p:nvSpPr>
          <p:cNvPr id="23556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745288" y="6491288"/>
            <a:ext cx="2133600" cy="366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7A1821A9-5917-4CF3-B9B6-BE3841F9893C}" type="slidenum">
              <a:rPr lang="en-US" altLang="en-US"/>
              <a:pPr eaLnBrk="1" hangingPunct="1"/>
              <a:t>25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184307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Example: Grammar for Arithmetic expression</a:t>
            </a:r>
            <a:endParaRPr lang="en-US" dirty="0"/>
          </a:p>
        </p:txBody>
      </p:sp>
      <p:sp>
        <p:nvSpPr>
          <p:cNvPr id="24579" name="Slide Number Placeholder 2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3A41DBA7-57C9-4337-AF76-909BFDA860E0}" type="slidenum">
              <a:rPr lang="en-US" altLang="en-US"/>
              <a:pPr eaLnBrk="1" hangingPunct="1"/>
              <a:t>26</a:t>
            </a:fld>
            <a:endParaRPr lang="en-US" altLang="en-US"/>
          </a:p>
        </p:txBody>
      </p:sp>
      <p:pic>
        <p:nvPicPr>
          <p:cNvPr id="2458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711" y="2730645"/>
            <a:ext cx="7953375" cy="33688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65793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98" y="0"/>
            <a:ext cx="91130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4316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25603" name="Slide Number Placeholder 2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BBBEE88A-D8E4-402E-B82C-EC78997640A0}" type="slidenum">
              <a:rPr lang="en-US" altLang="en-US"/>
              <a:pPr eaLnBrk="1" hangingPunct="1"/>
              <a:t>28</a:t>
            </a:fld>
            <a:endParaRPr lang="en-US" altLang="en-US"/>
          </a:p>
        </p:txBody>
      </p:sp>
      <p:pic>
        <p:nvPicPr>
          <p:cNvPr id="2560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863" y="114300"/>
            <a:ext cx="8974137" cy="674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Straight Arrow Connector 5"/>
          <p:cNvCxnSpPr/>
          <p:nvPr/>
        </p:nvCxnSpPr>
        <p:spPr>
          <a:xfrm flipV="1">
            <a:off x="1319645" y="788988"/>
            <a:ext cx="531380" cy="11112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0636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26627" name="Slide Number Placeholder 2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1086E643-A00E-41BE-8F7D-F2FC10F9D60E}" type="slidenum">
              <a:rPr lang="en-US" altLang="en-US"/>
              <a:pPr eaLnBrk="1" hangingPunct="1"/>
              <a:t>29</a:t>
            </a:fld>
            <a:endParaRPr lang="en-US" altLang="en-US"/>
          </a:p>
        </p:txBody>
      </p:sp>
      <p:pic>
        <p:nvPicPr>
          <p:cNvPr id="2662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863" y="114300"/>
            <a:ext cx="8974137" cy="674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Straight Arrow Connector 5"/>
          <p:cNvCxnSpPr/>
          <p:nvPr/>
        </p:nvCxnSpPr>
        <p:spPr>
          <a:xfrm>
            <a:off x="1943100" y="1050925"/>
            <a:ext cx="936625" cy="0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5197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6745288" y="6491288"/>
            <a:ext cx="2133600" cy="366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782BDE5A-7731-4DCA-93EE-2C8ADCA4CEA6}" type="slidenum">
              <a:rPr lang="en-US" altLang="en-US"/>
              <a:pPr eaLnBrk="1" hangingPunct="1"/>
              <a:t>3</a:t>
            </a:fld>
            <a:endParaRPr lang="en-US" altLang="en-US"/>
          </a:p>
        </p:txBody>
      </p:sp>
      <p:sp>
        <p:nvSpPr>
          <p:cNvPr id="410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15898"/>
            <a:ext cx="7886700" cy="1325563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/>
              <a:t>Objectives</a:t>
            </a:r>
          </a:p>
        </p:txBody>
      </p:sp>
      <p:sp>
        <p:nvSpPr>
          <p:cNvPr id="51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4380" y="1808173"/>
            <a:ext cx="7886700" cy="4683115"/>
          </a:xfrm>
        </p:spPr>
        <p:txBody>
          <a:bodyPr>
            <a:normAutofit lnSpcReduction="10000"/>
          </a:bodyPr>
          <a:lstStyle/>
          <a:p>
            <a:pPr eaLnBrk="1" hangingPunct="1"/>
            <a:r>
              <a:rPr lang="en-US" altLang="en-US" sz="2000" dirty="0" smtClean="0"/>
              <a:t>Parser and its role in the design of compiler</a:t>
            </a:r>
          </a:p>
          <a:p>
            <a:pPr lvl="1" eaLnBrk="1" hangingPunct="1"/>
            <a:r>
              <a:rPr lang="en-US" altLang="en-US" sz="2000" dirty="0" smtClean="0"/>
              <a:t>Techniques used to build hand implementation parses</a:t>
            </a:r>
          </a:p>
          <a:p>
            <a:pPr lvl="2" eaLnBrk="1" hangingPunct="1"/>
            <a:r>
              <a:rPr lang="en-US" altLang="en-US" sz="2000" dirty="0" smtClean="0"/>
              <a:t>Top-down parsing </a:t>
            </a:r>
          </a:p>
          <a:p>
            <a:pPr lvl="2" eaLnBrk="1" hangingPunct="1"/>
            <a:r>
              <a:rPr lang="en-US" altLang="en-US" sz="2000" dirty="0" smtClean="0"/>
              <a:t>LL parser</a:t>
            </a:r>
          </a:p>
          <a:p>
            <a:pPr lvl="1" eaLnBrk="1" hangingPunct="1"/>
            <a:r>
              <a:rPr lang="en-US" altLang="en-US" sz="2000" dirty="0" smtClean="0"/>
              <a:t>Algorithms used to build automated parser generators</a:t>
            </a:r>
          </a:p>
          <a:p>
            <a:pPr lvl="2" eaLnBrk="1" hangingPunct="1"/>
            <a:r>
              <a:rPr lang="en-US" altLang="en-US" sz="2000" dirty="0" smtClean="0"/>
              <a:t>Bottom-up parsing</a:t>
            </a:r>
          </a:p>
          <a:p>
            <a:pPr lvl="2" eaLnBrk="1" hangingPunct="1"/>
            <a:r>
              <a:rPr lang="en-US" altLang="en-US" sz="2000" dirty="0" smtClean="0"/>
              <a:t>LR parser  </a:t>
            </a:r>
          </a:p>
          <a:p>
            <a:pPr lvl="2" eaLnBrk="1" hangingPunct="1"/>
            <a:r>
              <a:rPr lang="en-US" altLang="en-US" sz="2000" dirty="0" smtClean="0"/>
              <a:t>Simple LR (SLR)</a:t>
            </a:r>
          </a:p>
          <a:p>
            <a:pPr eaLnBrk="1" hangingPunct="1"/>
            <a:r>
              <a:rPr lang="en-US" altLang="en-US" sz="2000" dirty="0" smtClean="0"/>
              <a:t>CFG </a:t>
            </a:r>
          </a:p>
          <a:p>
            <a:pPr lvl="1" eaLnBrk="1" hangingPunct="1"/>
            <a:r>
              <a:rPr lang="en-US" altLang="en-US" sz="2000" dirty="0" smtClean="0"/>
              <a:t>Derivations </a:t>
            </a:r>
          </a:p>
          <a:p>
            <a:pPr lvl="2"/>
            <a:r>
              <a:rPr lang="en-US" altLang="en-US" sz="1600" dirty="0" smtClean="0"/>
              <a:t>leftmost </a:t>
            </a:r>
            <a:endParaRPr lang="en-US" altLang="en-US" sz="1600" dirty="0"/>
          </a:p>
          <a:p>
            <a:pPr lvl="2"/>
            <a:r>
              <a:rPr lang="en-US" altLang="en-US" sz="1600" dirty="0" smtClean="0"/>
              <a:t>rightmost</a:t>
            </a:r>
          </a:p>
          <a:p>
            <a:pPr>
              <a:lnSpc>
                <a:spcPct val="100000"/>
              </a:lnSpc>
            </a:pPr>
            <a:r>
              <a:rPr lang="en-US" altLang="en-US" sz="2000" dirty="0"/>
              <a:t>FISRT and FOLLOW</a:t>
            </a:r>
          </a:p>
          <a:p>
            <a:pPr eaLnBrk="1" hangingPunct="1"/>
            <a:r>
              <a:rPr lang="en-US" altLang="en-US" sz="2000" dirty="0" smtClean="0"/>
              <a:t>Error Recovery Handling Techniques</a:t>
            </a:r>
          </a:p>
        </p:txBody>
      </p:sp>
    </p:spTree>
    <p:extLst>
      <p:ext uri="{BB962C8B-B14F-4D97-AF65-F5344CB8AC3E}">
        <p14:creationId xmlns:p14="http://schemas.microsoft.com/office/powerpoint/2010/main" val="33847209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27651" name="Slide Number Placeholder 2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500AF436-C3A9-4B4F-AD1E-E8A03B934EA1}" type="slidenum">
              <a:rPr lang="en-US" altLang="en-US"/>
              <a:pPr eaLnBrk="1" hangingPunct="1"/>
              <a:t>30</a:t>
            </a:fld>
            <a:endParaRPr lang="en-US" altLang="en-US"/>
          </a:p>
        </p:txBody>
      </p:sp>
      <p:pic>
        <p:nvPicPr>
          <p:cNvPr id="2765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863" y="114300"/>
            <a:ext cx="8974137" cy="674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Straight Arrow Connector 5"/>
          <p:cNvCxnSpPr/>
          <p:nvPr/>
        </p:nvCxnSpPr>
        <p:spPr>
          <a:xfrm>
            <a:off x="3143250" y="1497013"/>
            <a:ext cx="936625" cy="0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0047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28675" name="Slide Number Placeholder 2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971357DC-ABC3-43CF-8200-FAA193F356BD}" type="slidenum">
              <a:rPr lang="en-US" altLang="en-US"/>
              <a:pPr eaLnBrk="1" hangingPunct="1"/>
              <a:t>31</a:t>
            </a:fld>
            <a:endParaRPr lang="en-US" altLang="en-US"/>
          </a:p>
        </p:txBody>
      </p:sp>
      <p:pic>
        <p:nvPicPr>
          <p:cNvPr id="2867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863" y="114300"/>
            <a:ext cx="8974137" cy="674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Straight Arrow Connector 5"/>
          <p:cNvCxnSpPr/>
          <p:nvPr/>
        </p:nvCxnSpPr>
        <p:spPr>
          <a:xfrm flipV="1">
            <a:off x="7521575" y="1131888"/>
            <a:ext cx="330200" cy="514350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3243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Quiz( 10-5-2017)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697" y="1690689"/>
            <a:ext cx="8388198" cy="4441176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410691" y="1797627"/>
            <a:ext cx="4572000" cy="10598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0585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Number Placeholder 1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19709946-BDB3-4078-9541-B987A7F9FC6B}" type="slidenum">
              <a:rPr lang="en-US" altLang="en-US"/>
              <a:pPr eaLnBrk="1" hangingPunct="1"/>
              <a:t>33</a:t>
            </a:fld>
            <a:endParaRPr lang="en-US" altLang="en-US"/>
          </a:p>
        </p:txBody>
      </p:sp>
      <p:pic>
        <p:nvPicPr>
          <p:cNvPr id="2969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962275"/>
            <a:ext cx="9144000" cy="3895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126134" y="586365"/>
            <a:ext cx="4206875" cy="12906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dirty="0">
                <a:solidFill>
                  <a:schemeClr val="tx1"/>
                </a:solidFill>
              </a:rPr>
              <a:t>Suppose G defined as follows:</a:t>
            </a:r>
          </a:p>
          <a:p>
            <a:pPr>
              <a:defRPr/>
            </a:pPr>
            <a:r>
              <a:rPr lang="en-US" dirty="0">
                <a:solidFill>
                  <a:schemeClr val="tx1"/>
                </a:solidFill>
              </a:rPr>
              <a:t>     S </a:t>
            </a:r>
            <a:r>
              <a:rPr lang="en-US" dirty="0">
                <a:solidFill>
                  <a:schemeClr val="tx1"/>
                </a:solidFill>
                <a:sym typeface="Wingdings" pitchFamily="2" charset="2"/>
              </a:rPr>
              <a:t> c A d</a:t>
            </a:r>
          </a:p>
          <a:p>
            <a:pPr>
              <a:defRPr/>
            </a:pPr>
            <a:r>
              <a:rPr lang="en-US" dirty="0">
                <a:solidFill>
                  <a:schemeClr val="tx1"/>
                </a:solidFill>
                <a:sym typeface="Wingdings" pitchFamily="2" charset="2"/>
              </a:rPr>
              <a:t>     A a b| a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26134" y="1877002"/>
            <a:ext cx="1532238" cy="604751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Input: cad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1394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84465" y="318714"/>
            <a:ext cx="7886700" cy="1325563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FIRST and FOLLOW</a:t>
            </a:r>
            <a:endParaRPr lang="en-US" dirty="0"/>
          </a:p>
        </p:txBody>
      </p:sp>
      <p:sp>
        <p:nvSpPr>
          <p:cNvPr id="30723" name="Content Placeholder 2"/>
          <p:cNvSpPr>
            <a:spLocks noGrp="1"/>
          </p:cNvSpPr>
          <p:nvPr>
            <p:ph idx="1"/>
          </p:nvPr>
        </p:nvSpPr>
        <p:spPr>
          <a:xfrm>
            <a:off x="77932" y="1821373"/>
            <a:ext cx="9066068" cy="4222657"/>
          </a:xfrm>
        </p:spPr>
        <p:txBody>
          <a:bodyPr>
            <a:normAutofit/>
          </a:bodyPr>
          <a:lstStyle/>
          <a:p>
            <a:r>
              <a:rPr lang="en-US" altLang="en-US" sz="3200" dirty="0" smtClean="0"/>
              <a:t>The construction of both top-down and bottom-up parsers require two functions</a:t>
            </a:r>
          </a:p>
          <a:p>
            <a:pPr lvl="1"/>
            <a:r>
              <a:rPr lang="en-US" altLang="en-US" sz="3200" dirty="0" smtClean="0">
                <a:solidFill>
                  <a:srgbClr val="7030A0"/>
                </a:solidFill>
              </a:rPr>
              <a:t>FIRST()</a:t>
            </a:r>
          </a:p>
          <a:p>
            <a:pPr lvl="1"/>
            <a:r>
              <a:rPr lang="en-US" altLang="en-US" sz="3200" dirty="0" smtClean="0">
                <a:solidFill>
                  <a:srgbClr val="7030A0"/>
                </a:solidFill>
              </a:rPr>
              <a:t>FOLLOW()</a:t>
            </a:r>
          </a:p>
          <a:p>
            <a:r>
              <a:rPr lang="en-US" altLang="en-US" sz="3200" dirty="0" smtClean="0"/>
              <a:t>These two functions help to select the appropriate production rule</a:t>
            </a:r>
          </a:p>
        </p:txBody>
      </p:sp>
      <p:sp>
        <p:nvSpPr>
          <p:cNvPr id="3072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745288" y="6491288"/>
            <a:ext cx="2133600" cy="366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21EF0CAD-739A-43B5-B6CE-6353A98B8B56}" type="slidenum">
              <a:rPr lang="en-US" altLang="en-US"/>
              <a:pPr eaLnBrk="1" hangingPunct="1"/>
              <a:t>34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43017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Footer Placeholder 4"/>
          <p:cNvSpPr>
            <a:spLocks noGrp="1"/>
          </p:cNvSpPr>
          <p:nvPr>
            <p:ph type="ftr" sz="quarter" idx="4294967295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mtClean="0"/>
              <a:t>Csci465</a:t>
            </a:r>
          </a:p>
        </p:txBody>
      </p:sp>
      <p:sp>
        <p:nvSpPr>
          <p:cNvPr id="31747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6745288" y="6491288"/>
            <a:ext cx="2133600" cy="366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F585FA8F-6C98-4218-8B15-D4A350771A9D}" type="slidenum">
              <a:rPr lang="en-US" altLang="en-US"/>
              <a:pPr eaLnBrk="1" hangingPunct="1"/>
              <a:t>35</a:t>
            </a:fld>
            <a:endParaRPr lang="en-US" altLang="en-US"/>
          </a:p>
        </p:txBody>
      </p:sp>
      <p:sp>
        <p:nvSpPr>
          <p:cNvPr id="29700" name="Rectangle 2"/>
          <p:cNvSpPr>
            <a:spLocks noGrp="1" noChangeArrowheads="1"/>
          </p:cNvSpPr>
          <p:nvPr>
            <p:ph type="title"/>
          </p:nvPr>
        </p:nvSpPr>
        <p:spPr>
          <a:xfrm>
            <a:off x="-74612" y="263548"/>
            <a:ext cx="7886700" cy="1325563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/>
              <a:t>FIRST and Follow Sets</a:t>
            </a:r>
          </a:p>
        </p:txBody>
      </p:sp>
      <p:sp>
        <p:nvSpPr>
          <p:cNvPr id="3174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2051903"/>
            <a:ext cx="9249522" cy="4222657"/>
          </a:xfrm>
        </p:spPr>
        <p:txBody>
          <a:bodyPr>
            <a:noAutofit/>
          </a:bodyPr>
          <a:lstStyle/>
          <a:p>
            <a:pPr eaLnBrk="1" hangingPunct="1"/>
            <a:r>
              <a:rPr lang="en-US" altLang="en-US" sz="3200" dirty="0" smtClean="0"/>
              <a:t>To show a grammar is LL(K), perform the following steps</a:t>
            </a:r>
          </a:p>
          <a:p>
            <a:pPr lvl="1" eaLnBrk="1" hangingPunct="1"/>
            <a:r>
              <a:rPr lang="en-US" altLang="en-US" sz="3200" dirty="0" err="1" smtClean="0">
                <a:solidFill>
                  <a:srgbClr val="7030A0"/>
                </a:solidFill>
              </a:rPr>
              <a:t>Buid</a:t>
            </a:r>
            <a:r>
              <a:rPr lang="en-US" altLang="en-US" sz="3200" dirty="0" smtClean="0">
                <a:solidFill>
                  <a:srgbClr val="7030A0"/>
                </a:solidFill>
              </a:rPr>
              <a:t> </a:t>
            </a:r>
            <a:r>
              <a:rPr lang="en-US" altLang="en-US" sz="3200" dirty="0" err="1" smtClean="0">
                <a:solidFill>
                  <a:srgbClr val="7030A0"/>
                </a:solidFill>
              </a:rPr>
              <a:t>First</a:t>
            </a:r>
            <a:r>
              <a:rPr lang="en-US" altLang="en-US" sz="3200" baseline="-25000" dirty="0" err="1" smtClean="0">
                <a:solidFill>
                  <a:srgbClr val="7030A0"/>
                </a:solidFill>
              </a:rPr>
              <a:t>k</a:t>
            </a:r>
            <a:r>
              <a:rPr lang="en-US" altLang="en-US" sz="3200" dirty="0" smtClean="0">
                <a:solidFill>
                  <a:srgbClr val="7030A0"/>
                </a:solidFill>
              </a:rPr>
              <a:t>(w) for all right hand sides string w in the grammar’s production</a:t>
            </a:r>
          </a:p>
          <a:p>
            <a:pPr lvl="1" eaLnBrk="1" hangingPunct="1"/>
            <a:r>
              <a:rPr lang="en-US" altLang="en-US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Build </a:t>
            </a:r>
            <a:r>
              <a:rPr lang="en-US" altLang="en-US" sz="32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Follow</a:t>
            </a:r>
            <a:r>
              <a:rPr lang="en-US" altLang="en-US" sz="3200" baseline="-250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k</a:t>
            </a:r>
            <a:r>
              <a:rPr lang="en-US" altLang="en-US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(N) for all non-terminals N in the grammar</a:t>
            </a:r>
          </a:p>
          <a:p>
            <a:pPr lvl="1" eaLnBrk="1" hangingPunct="1"/>
            <a:r>
              <a:rPr lang="en-US" altLang="en-US" sz="3200" dirty="0" smtClean="0">
                <a:solidFill>
                  <a:srgbClr val="0070C0"/>
                </a:solidFill>
              </a:rPr>
              <a:t>Create Selection sets for all productions</a:t>
            </a:r>
          </a:p>
          <a:p>
            <a:r>
              <a:rPr lang="en-US" altLang="en-US" sz="3200" dirty="0" smtClean="0"/>
              <a:t>First and Follow sets help to fill in the entries of the parsing table</a:t>
            </a:r>
          </a:p>
        </p:txBody>
      </p:sp>
    </p:spTree>
    <p:extLst>
      <p:ext uri="{BB962C8B-B14F-4D97-AF65-F5344CB8AC3E}">
        <p14:creationId xmlns:p14="http://schemas.microsoft.com/office/powerpoint/2010/main" val="418015816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Footer Placeholder 4"/>
          <p:cNvSpPr>
            <a:spLocks noGrp="1"/>
          </p:cNvSpPr>
          <p:nvPr>
            <p:ph type="ftr" sz="quarter" idx="4294967295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mtClean="0"/>
              <a:t>Csci465</a:t>
            </a:r>
          </a:p>
        </p:txBody>
      </p:sp>
      <p:sp>
        <p:nvSpPr>
          <p:cNvPr id="33795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6745288" y="6491288"/>
            <a:ext cx="2133600" cy="366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0392CFEC-AD2E-411E-A685-0EC48CA63F50}" type="slidenum">
              <a:rPr lang="en-US" altLang="en-US"/>
              <a:pPr eaLnBrk="1" hangingPunct="1"/>
              <a:t>36</a:t>
            </a:fld>
            <a:endParaRPr lang="en-US" altLang="en-US"/>
          </a:p>
        </p:txBody>
      </p:sp>
      <p:sp>
        <p:nvSpPr>
          <p:cNvPr id="31748" name="Rectangle 2"/>
          <p:cNvSpPr>
            <a:spLocks noGrp="1" noChangeArrowheads="1"/>
          </p:cNvSpPr>
          <p:nvPr>
            <p:ph type="title"/>
          </p:nvPr>
        </p:nvSpPr>
        <p:spPr>
          <a:xfrm>
            <a:off x="68973" y="365126"/>
            <a:ext cx="8446377" cy="1325563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err="1" smtClean="0"/>
              <a:t>FIRST</a:t>
            </a:r>
            <a:r>
              <a:rPr lang="en-US" baseline="-25000" dirty="0" err="1" smtClean="0"/>
              <a:t>k</a:t>
            </a:r>
            <a:r>
              <a:rPr lang="en-US" dirty="0" smtClean="0"/>
              <a:t>(w)</a:t>
            </a:r>
            <a:endParaRPr lang="en-US" baseline="-25000" dirty="0" smtClean="0"/>
          </a:p>
        </p:txBody>
      </p:sp>
      <p:sp>
        <p:nvSpPr>
          <p:cNvPr id="3277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973" y="1856628"/>
            <a:ext cx="9075027" cy="4864847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dirty="0" smtClean="0"/>
              <a:t>The </a:t>
            </a:r>
            <a:r>
              <a:rPr lang="en-US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FIRST</a:t>
            </a:r>
            <a:r>
              <a:rPr lang="en-US" baseline="-25000" dirty="0" smtClean="0"/>
              <a:t>K</a:t>
            </a:r>
            <a:r>
              <a:rPr lang="en-US" dirty="0" smtClean="0"/>
              <a:t> of any </a:t>
            </a:r>
            <a:r>
              <a:rPr lang="en-US" dirty="0" smtClean="0">
                <a:solidFill>
                  <a:srgbClr val="FF0000"/>
                </a:solidFill>
              </a:rPr>
              <a:t>string w</a:t>
            </a:r>
            <a:r>
              <a:rPr lang="en-US" dirty="0" smtClean="0"/>
              <a:t> is the set of all terminal strings of </a:t>
            </a:r>
            <a:r>
              <a:rPr lang="en-US" dirty="0" smtClean="0">
                <a:solidFill>
                  <a:srgbClr val="FF0000"/>
                </a:solidFill>
              </a:rPr>
              <a:t>K-tokens</a:t>
            </a:r>
            <a:r>
              <a:rPr lang="en-US" dirty="0" smtClean="0"/>
              <a:t> or fewer that can be derived from string w</a:t>
            </a:r>
          </a:p>
          <a:p>
            <a:pPr marL="914400" lvl="1" indent="-457200" eaLnBrk="1" hangingPunct="1">
              <a:buFont typeface="+mj-lt"/>
              <a:buAutoNum type="arabicPeriod"/>
              <a:defRPr/>
            </a:pPr>
            <a:r>
              <a:rPr lang="en-US" sz="2800" b="1" dirty="0" err="1" smtClean="0">
                <a:solidFill>
                  <a:srgbClr val="00B050"/>
                </a:solidFill>
              </a:rPr>
              <a:t>First</a:t>
            </a:r>
            <a:r>
              <a:rPr lang="en-US" sz="2800" b="1" baseline="-25000" dirty="0" err="1" smtClean="0">
                <a:solidFill>
                  <a:srgbClr val="00B050"/>
                </a:solidFill>
              </a:rPr>
              <a:t>k</a:t>
            </a:r>
            <a:r>
              <a:rPr lang="en-US" sz="2800" b="1" dirty="0" smtClean="0">
                <a:solidFill>
                  <a:srgbClr val="00B050"/>
                </a:solidFill>
              </a:rPr>
              <a:t>(</a:t>
            </a:r>
            <a:r>
              <a:rPr lang="en-US" sz="2800" b="1" dirty="0" err="1" smtClean="0">
                <a:solidFill>
                  <a:srgbClr val="00B050"/>
                </a:solidFill>
              </a:rPr>
              <a:t>uv</a:t>
            </a:r>
            <a:r>
              <a:rPr lang="en-US" sz="2800" b="1" dirty="0" smtClean="0">
                <a:solidFill>
                  <a:srgbClr val="00B050"/>
                </a:solidFill>
              </a:rPr>
              <a:t>) = </a:t>
            </a:r>
            <a:r>
              <a:rPr lang="en-US" sz="2800" b="1" dirty="0" err="1" smtClean="0">
                <a:solidFill>
                  <a:srgbClr val="00B050"/>
                </a:solidFill>
              </a:rPr>
              <a:t>First</a:t>
            </a:r>
            <a:r>
              <a:rPr lang="en-US" sz="2800" b="1" baseline="-25000" dirty="0" err="1" smtClean="0">
                <a:solidFill>
                  <a:srgbClr val="00B050"/>
                </a:solidFill>
              </a:rPr>
              <a:t>K</a:t>
            </a:r>
            <a:r>
              <a:rPr lang="en-US" sz="2800" b="1" dirty="0" smtClean="0">
                <a:solidFill>
                  <a:srgbClr val="00B050"/>
                </a:solidFill>
              </a:rPr>
              <a:t>(</a:t>
            </a:r>
            <a:r>
              <a:rPr lang="en-US" sz="2800" b="1" dirty="0" err="1" smtClean="0">
                <a:solidFill>
                  <a:srgbClr val="00B050"/>
                </a:solidFill>
              </a:rPr>
              <a:t>First</a:t>
            </a:r>
            <a:r>
              <a:rPr lang="en-US" sz="2800" b="1" baseline="-25000" dirty="0" err="1" smtClean="0">
                <a:solidFill>
                  <a:srgbClr val="00B050"/>
                </a:solidFill>
              </a:rPr>
              <a:t>K</a:t>
            </a:r>
            <a:r>
              <a:rPr lang="en-US" sz="2800" b="1" dirty="0" smtClean="0">
                <a:solidFill>
                  <a:srgbClr val="00B050"/>
                </a:solidFill>
              </a:rPr>
              <a:t>(u)</a:t>
            </a:r>
            <a:r>
              <a:rPr lang="en-US" sz="2800" b="1" dirty="0" err="1" smtClean="0">
                <a:solidFill>
                  <a:srgbClr val="00B050"/>
                </a:solidFill>
              </a:rPr>
              <a:t>First</a:t>
            </a:r>
            <a:r>
              <a:rPr lang="en-US" sz="2800" b="1" baseline="-25000" dirty="0" err="1" smtClean="0">
                <a:solidFill>
                  <a:srgbClr val="00B050"/>
                </a:solidFill>
              </a:rPr>
              <a:t>K</a:t>
            </a:r>
            <a:r>
              <a:rPr lang="en-US" sz="2800" b="1" dirty="0" smtClean="0">
                <a:solidFill>
                  <a:srgbClr val="00B050"/>
                </a:solidFill>
              </a:rPr>
              <a:t>(v)) </a:t>
            </a:r>
          </a:p>
          <a:p>
            <a:pPr marL="914400" lvl="2" indent="0" eaLnBrk="1" hangingPunct="1">
              <a:buNone/>
              <a:defRPr/>
            </a:pPr>
            <a:r>
              <a:rPr lang="en-US" sz="2800" b="1" dirty="0" smtClean="0">
                <a:solidFill>
                  <a:srgbClr val="00B050"/>
                </a:solidFill>
              </a:rPr>
              <a:t> (i.e., first of u concatenated with first of v)</a:t>
            </a:r>
          </a:p>
          <a:p>
            <a:pPr marL="914400" lvl="1" indent="-457200" eaLnBrk="1" hangingPunct="1">
              <a:buFont typeface="+mj-lt"/>
              <a:buAutoNum type="arabicPeriod"/>
              <a:defRPr/>
            </a:pPr>
            <a:r>
              <a:rPr lang="en-US" sz="2800" b="1" dirty="0" err="1" smtClean="0"/>
              <a:t>First</a:t>
            </a:r>
            <a:r>
              <a:rPr lang="en-US" sz="2800" b="1" baseline="-25000" dirty="0" err="1" smtClean="0"/>
              <a:t>k</a:t>
            </a:r>
            <a:r>
              <a:rPr lang="en-US" sz="2800" b="1" dirty="0" smtClean="0"/>
              <a:t>(N) = </a:t>
            </a:r>
            <a:r>
              <a:rPr lang="en-US" sz="2800" b="1" dirty="0" smtClean="0">
                <a:sym typeface="Symbol" pitchFamily="18" charset="2"/>
              </a:rPr>
              <a:t>(</a:t>
            </a:r>
            <a:r>
              <a:rPr lang="en-US" sz="2800" b="1" dirty="0" err="1" smtClean="0"/>
              <a:t>First</a:t>
            </a:r>
            <a:r>
              <a:rPr lang="en-US" sz="2800" b="1" baseline="-25000" dirty="0" err="1" smtClean="0"/>
              <a:t>K</a:t>
            </a:r>
            <a:r>
              <a:rPr lang="en-US" sz="2800" b="1" dirty="0" smtClean="0"/>
              <a:t>(w))  </a:t>
            </a:r>
          </a:p>
          <a:p>
            <a:pPr marL="914400" lvl="2" indent="0" eaLnBrk="1" hangingPunct="1">
              <a:buNone/>
              <a:defRPr/>
            </a:pPr>
            <a:r>
              <a:rPr lang="en-US" sz="2800" b="1" dirty="0" smtClean="0"/>
              <a:t>(i.e., the union of  all first of N such that </a:t>
            </a:r>
            <a:r>
              <a:rPr lang="en-US" sz="2800" b="1" dirty="0" err="1" smtClean="0"/>
              <a:t>N</a:t>
            </a:r>
            <a:r>
              <a:rPr lang="en-US" sz="2800" b="1" dirty="0" err="1" smtClean="0">
                <a:sym typeface="Symbol" pitchFamily="18" charset="2"/>
              </a:rPr>
              <a:t>w</a:t>
            </a:r>
            <a:r>
              <a:rPr lang="en-US" sz="2800" b="1" dirty="0" smtClean="0">
                <a:sym typeface="Symbol" pitchFamily="18" charset="2"/>
              </a:rPr>
              <a:t> is a production)</a:t>
            </a:r>
          </a:p>
          <a:p>
            <a:pPr marL="914400" lvl="1" indent="-457200" eaLnBrk="1" hangingPunct="1">
              <a:buFont typeface="+mj-lt"/>
              <a:buAutoNum type="arabicPeriod"/>
              <a:defRPr/>
            </a:pPr>
            <a:r>
              <a:rPr lang="en-US" sz="2800" b="1" dirty="0" err="1" smtClean="0">
                <a:solidFill>
                  <a:srgbClr val="0070C0"/>
                </a:solidFill>
              </a:rPr>
              <a:t>First</a:t>
            </a:r>
            <a:r>
              <a:rPr lang="en-US" sz="2800" b="1" baseline="-25000" dirty="0" err="1" smtClean="0">
                <a:solidFill>
                  <a:srgbClr val="0070C0"/>
                </a:solidFill>
              </a:rPr>
              <a:t>k</a:t>
            </a:r>
            <a:r>
              <a:rPr lang="en-US" sz="2800" b="1" dirty="0" smtClean="0">
                <a:solidFill>
                  <a:srgbClr val="0070C0"/>
                </a:solidFill>
              </a:rPr>
              <a:t>(x) = {x}  </a:t>
            </a:r>
          </a:p>
          <a:p>
            <a:pPr marL="914400" lvl="2" indent="0" eaLnBrk="1" hangingPunct="1">
              <a:buNone/>
              <a:defRPr/>
            </a:pPr>
            <a:r>
              <a:rPr lang="en-US" sz="2800" b="1" dirty="0" smtClean="0">
                <a:solidFill>
                  <a:srgbClr val="0070C0"/>
                </a:solidFill>
              </a:rPr>
              <a:t>(i.e., for any terminal x</a:t>
            </a:r>
            <a:r>
              <a:rPr lang="en-US" sz="2800" b="1" dirty="0" smtClean="0">
                <a:solidFill>
                  <a:srgbClr val="0070C0"/>
                </a:solidFill>
                <a:sym typeface="Symbol" pitchFamily="18" charset="2"/>
              </a:rPr>
              <a:t>, then first is x itself)</a:t>
            </a:r>
          </a:p>
          <a:p>
            <a:pPr marL="914400" lvl="1" indent="-457200" eaLnBrk="1" hangingPunct="1">
              <a:buFont typeface="+mj-lt"/>
              <a:buAutoNum type="arabicPeriod"/>
              <a:defRPr/>
            </a:pPr>
            <a:r>
              <a:rPr lang="en-US" sz="2800" b="1" dirty="0" err="1" smtClean="0">
                <a:solidFill>
                  <a:srgbClr val="7030A0"/>
                </a:solidFill>
              </a:rPr>
              <a:t>First</a:t>
            </a:r>
            <a:r>
              <a:rPr lang="en-US" sz="2800" b="1" baseline="-25000" dirty="0" err="1" smtClean="0">
                <a:solidFill>
                  <a:srgbClr val="7030A0"/>
                </a:solidFill>
              </a:rPr>
              <a:t>k</a:t>
            </a:r>
            <a:r>
              <a:rPr lang="en-US" sz="2800" b="1" dirty="0" smtClean="0">
                <a:solidFill>
                  <a:srgbClr val="7030A0"/>
                </a:solidFill>
              </a:rPr>
              <a:t>(</a:t>
            </a:r>
            <a:r>
              <a:rPr lang="en-US" sz="2800" b="1" dirty="0" smtClean="0">
                <a:solidFill>
                  <a:srgbClr val="7030A0"/>
                </a:solidFill>
                <a:sym typeface="Symbol" pitchFamily="18" charset="2"/>
              </a:rPr>
              <a:t></a:t>
            </a:r>
            <a:r>
              <a:rPr lang="en-US" sz="2800" b="1" dirty="0" smtClean="0">
                <a:solidFill>
                  <a:srgbClr val="7030A0"/>
                </a:solidFill>
              </a:rPr>
              <a:t>) = {</a:t>
            </a:r>
            <a:r>
              <a:rPr lang="en-US" sz="2800" b="1" dirty="0" smtClean="0">
                <a:solidFill>
                  <a:srgbClr val="7030A0"/>
                </a:solidFill>
                <a:sym typeface="Symbol" pitchFamily="18" charset="2"/>
              </a:rPr>
              <a:t>} </a:t>
            </a:r>
          </a:p>
          <a:p>
            <a:pPr marL="914400" lvl="2" indent="0" eaLnBrk="1" hangingPunct="1">
              <a:buNone/>
              <a:defRPr/>
            </a:pPr>
            <a:r>
              <a:rPr lang="en-US" sz="2800" b="1" dirty="0" smtClean="0">
                <a:solidFill>
                  <a:srgbClr val="7030A0"/>
                </a:solidFill>
                <a:sym typeface="Symbol" pitchFamily="18" charset="2"/>
              </a:rPr>
              <a:t>(i.e., for empty string)</a:t>
            </a:r>
          </a:p>
          <a:p>
            <a:pPr lvl="2" eaLnBrk="1" hangingPunct="1">
              <a:defRPr/>
            </a:pPr>
            <a:endParaRPr lang="en-US" sz="1800" b="1" dirty="0" smtClean="0"/>
          </a:p>
        </p:txBody>
      </p:sp>
    </p:spTree>
    <p:extLst>
      <p:ext uri="{BB962C8B-B14F-4D97-AF65-F5344CB8AC3E}">
        <p14:creationId xmlns:p14="http://schemas.microsoft.com/office/powerpoint/2010/main" val="40887580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Footer Placeholder 4"/>
          <p:cNvSpPr>
            <a:spLocks noGrp="1"/>
          </p:cNvSpPr>
          <p:nvPr>
            <p:ph type="ftr" sz="quarter" idx="4294967295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mtClean="0"/>
              <a:t>Csci465</a:t>
            </a:r>
          </a:p>
        </p:txBody>
      </p:sp>
      <p:sp>
        <p:nvSpPr>
          <p:cNvPr id="34819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6745288" y="6491288"/>
            <a:ext cx="2133600" cy="366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FDDE21CA-DFC9-4EB0-AE8B-557C7DF3B108}" type="slidenum">
              <a:rPr lang="en-US" altLang="en-US"/>
              <a:pPr eaLnBrk="1" hangingPunct="1"/>
              <a:t>37</a:t>
            </a:fld>
            <a:endParaRPr lang="en-US" altLang="en-US"/>
          </a:p>
        </p:txBody>
      </p:sp>
      <p:sp>
        <p:nvSpPr>
          <p:cNvPr id="32772" name="Rectangle 2"/>
          <p:cNvSpPr>
            <a:spLocks noGrp="1" noChangeArrowheads="1"/>
          </p:cNvSpPr>
          <p:nvPr>
            <p:ph type="title"/>
          </p:nvPr>
        </p:nvSpPr>
        <p:spPr>
          <a:xfrm>
            <a:off x="249382" y="365126"/>
            <a:ext cx="8265968" cy="1325563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/>
              <a:t>Example 1: Compute the first</a:t>
            </a:r>
          </a:p>
        </p:txBody>
      </p:sp>
      <p:sp>
        <p:nvSpPr>
          <p:cNvPr id="3277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-1" y="1856628"/>
            <a:ext cx="9019309" cy="4864847"/>
          </a:xfrm>
        </p:spPr>
        <p:txBody>
          <a:bodyPr>
            <a:normAutofit fontScale="85000" lnSpcReduction="20000"/>
          </a:bodyPr>
          <a:lstStyle/>
          <a:p>
            <a:pPr marL="342900" lvl="3" indent="-342900" eaLnBrk="1" hangingPunct="1">
              <a:buFontTx/>
              <a:buChar char="•"/>
              <a:defRPr/>
            </a:pPr>
            <a:r>
              <a:rPr lang="en-US" sz="3200" dirty="0" smtClean="0"/>
              <a:t>First</a:t>
            </a:r>
            <a:r>
              <a:rPr lang="en-US" sz="3200" baseline="-25000" dirty="0" smtClean="0"/>
              <a:t>2</a:t>
            </a:r>
            <a:r>
              <a:rPr lang="en-US" sz="3200" dirty="0" smtClean="0"/>
              <a:t>(</a:t>
            </a:r>
            <a:r>
              <a:rPr lang="en-US" sz="3200" dirty="0" err="1" smtClean="0"/>
              <a:t>uv</a:t>
            </a:r>
            <a:r>
              <a:rPr lang="en-US" sz="3200" dirty="0" smtClean="0"/>
              <a:t>) = First</a:t>
            </a:r>
            <a:r>
              <a:rPr lang="en-US" sz="3200" baseline="-25000" dirty="0" smtClean="0"/>
              <a:t>2</a:t>
            </a:r>
            <a:r>
              <a:rPr lang="en-US" sz="3200" dirty="0" smtClean="0"/>
              <a:t>(First</a:t>
            </a:r>
            <a:r>
              <a:rPr lang="en-US" sz="3200" baseline="-25000" dirty="0" smtClean="0"/>
              <a:t>2</a:t>
            </a:r>
            <a:r>
              <a:rPr lang="en-US" sz="3200" dirty="0" smtClean="0"/>
              <a:t>(u)First</a:t>
            </a:r>
            <a:r>
              <a:rPr lang="en-US" sz="3200" baseline="-25000" dirty="0" smtClean="0"/>
              <a:t>2</a:t>
            </a:r>
            <a:r>
              <a:rPr lang="en-US" sz="3200" dirty="0" smtClean="0"/>
              <a:t>(v))</a:t>
            </a:r>
            <a:endParaRPr lang="en-US" sz="3200" dirty="0" smtClean="0">
              <a:sym typeface="Symbol" pitchFamily="18" charset="2"/>
            </a:endParaRPr>
          </a:p>
          <a:p>
            <a:pPr lvl="1" eaLnBrk="1" hangingPunct="1">
              <a:defRPr/>
            </a:pPr>
            <a:r>
              <a:rPr lang="en-US" sz="3200" dirty="0" smtClean="0"/>
              <a:t>Where </a:t>
            </a:r>
          </a:p>
          <a:p>
            <a:pPr lvl="2" eaLnBrk="1" hangingPunct="1">
              <a:defRPr/>
            </a:pPr>
            <a:r>
              <a:rPr lang="en-US" sz="3200" dirty="0" smtClean="0">
                <a:solidFill>
                  <a:srgbClr val="00B0F0"/>
                </a:solidFill>
              </a:rPr>
              <a:t>First</a:t>
            </a:r>
            <a:r>
              <a:rPr lang="en-US" sz="3200" baseline="-25000" dirty="0" smtClean="0">
                <a:solidFill>
                  <a:srgbClr val="00B0F0"/>
                </a:solidFill>
              </a:rPr>
              <a:t>2</a:t>
            </a:r>
            <a:r>
              <a:rPr lang="en-US" sz="3200" dirty="0" smtClean="0">
                <a:solidFill>
                  <a:srgbClr val="00B0F0"/>
                </a:solidFill>
              </a:rPr>
              <a:t>(u)={</a:t>
            </a:r>
            <a:r>
              <a:rPr lang="en-US" sz="3200" dirty="0" err="1" smtClean="0">
                <a:solidFill>
                  <a:srgbClr val="00B0F0"/>
                </a:solidFill>
              </a:rPr>
              <a:t>ab</a:t>
            </a:r>
            <a:r>
              <a:rPr lang="en-US" sz="3200" dirty="0" smtClean="0">
                <a:solidFill>
                  <a:srgbClr val="00B0F0"/>
                </a:solidFill>
              </a:rPr>
              <a:t>, </a:t>
            </a:r>
            <a:r>
              <a:rPr lang="en-US" sz="3200" dirty="0" err="1" smtClean="0">
                <a:solidFill>
                  <a:srgbClr val="00B0F0"/>
                </a:solidFill>
              </a:rPr>
              <a:t>cd</a:t>
            </a:r>
            <a:r>
              <a:rPr lang="en-US" sz="3200" dirty="0" smtClean="0">
                <a:solidFill>
                  <a:srgbClr val="00B0F0"/>
                </a:solidFill>
              </a:rPr>
              <a:t>, d, </a:t>
            </a:r>
            <a:r>
              <a:rPr lang="en-US" sz="3200" dirty="0" err="1" smtClean="0">
                <a:solidFill>
                  <a:srgbClr val="00B0F0"/>
                </a:solidFill>
              </a:rPr>
              <a:t>dd</a:t>
            </a:r>
            <a:r>
              <a:rPr lang="en-US" sz="3200" dirty="0" smtClean="0">
                <a:solidFill>
                  <a:srgbClr val="00B0F0"/>
                </a:solidFill>
              </a:rPr>
              <a:t>, </a:t>
            </a:r>
            <a:r>
              <a:rPr lang="en-US" sz="3200" dirty="0" smtClean="0">
                <a:solidFill>
                  <a:srgbClr val="00B0F0"/>
                </a:solidFill>
                <a:sym typeface="Symbol" pitchFamily="18" charset="2"/>
              </a:rPr>
              <a:t>}  </a:t>
            </a:r>
          </a:p>
          <a:p>
            <a:pPr lvl="2" eaLnBrk="1" hangingPunct="1">
              <a:defRPr/>
            </a:pPr>
            <a:r>
              <a:rPr lang="en-US" sz="3200" dirty="0" smtClean="0">
                <a:solidFill>
                  <a:srgbClr val="C00000"/>
                </a:solidFill>
                <a:sym typeface="Symbol" pitchFamily="18" charset="2"/>
              </a:rPr>
              <a:t>First</a:t>
            </a:r>
            <a:r>
              <a:rPr lang="en-US" sz="3200" baseline="-25000" dirty="0" smtClean="0">
                <a:solidFill>
                  <a:srgbClr val="C00000"/>
                </a:solidFill>
                <a:sym typeface="Symbol" pitchFamily="18" charset="2"/>
              </a:rPr>
              <a:t>2</a:t>
            </a:r>
            <a:r>
              <a:rPr lang="en-US" sz="3200" dirty="0" smtClean="0">
                <a:solidFill>
                  <a:srgbClr val="C00000"/>
                </a:solidFill>
                <a:sym typeface="Symbol" pitchFamily="18" charset="2"/>
              </a:rPr>
              <a:t>(v)={cc, d, }</a:t>
            </a:r>
          </a:p>
          <a:p>
            <a:pPr lvl="2" eaLnBrk="1" hangingPunct="1">
              <a:defRPr/>
            </a:pPr>
            <a:r>
              <a:rPr lang="en-US" sz="3200" dirty="0" smtClean="0">
                <a:sym typeface="Symbol" pitchFamily="18" charset="2"/>
              </a:rPr>
              <a:t>therefore</a:t>
            </a:r>
          </a:p>
          <a:p>
            <a:pPr lvl="3" eaLnBrk="1" hangingPunct="1">
              <a:defRPr/>
            </a:pPr>
            <a:r>
              <a:rPr lang="en-US" sz="3200" dirty="0" smtClean="0"/>
              <a:t>First</a:t>
            </a:r>
            <a:r>
              <a:rPr lang="en-US" sz="3200" baseline="-25000" dirty="0" smtClean="0"/>
              <a:t>2</a:t>
            </a:r>
            <a:r>
              <a:rPr lang="en-US" sz="3200" dirty="0" smtClean="0"/>
              <a:t>(</a:t>
            </a:r>
            <a:r>
              <a:rPr lang="en-US" sz="3200" dirty="0" err="1" smtClean="0"/>
              <a:t>uv</a:t>
            </a:r>
            <a:r>
              <a:rPr lang="en-US" sz="3200" dirty="0" smtClean="0"/>
              <a:t>) is formed by </a:t>
            </a:r>
            <a:r>
              <a:rPr lang="en-US" sz="3200" dirty="0" smtClean="0">
                <a:solidFill>
                  <a:srgbClr val="FF0000"/>
                </a:solidFill>
              </a:rPr>
              <a:t>concatenating</a:t>
            </a:r>
            <a:r>
              <a:rPr lang="en-US" sz="3200" dirty="0" smtClean="0"/>
              <a:t> each of the First(u) with First (v )</a:t>
            </a:r>
          </a:p>
          <a:p>
            <a:pPr lvl="3" eaLnBrk="1" hangingPunct="1">
              <a:defRPr/>
            </a:pPr>
            <a:r>
              <a:rPr lang="en-US" sz="3200" dirty="0" smtClean="0">
                <a:solidFill>
                  <a:srgbClr val="00B050"/>
                </a:solidFill>
              </a:rPr>
              <a:t>{</a:t>
            </a:r>
            <a:r>
              <a:rPr lang="en-US" sz="3200" dirty="0" err="1" smtClean="0">
                <a:solidFill>
                  <a:srgbClr val="00B050"/>
                </a:solidFill>
              </a:rPr>
              <a:t>abcc</a:t>
            </a:r>
            <a:r>
              <a:rPr lang="en-US" sz="3200" dirty="0" smtClean="0">
                <a:solidFill>
                  <a:srgbClr val="00B050"/>
                </a:solidFill>
              </a:rPr>
              <a:t>, </a:t>
            </a:r>
            <a:r>
              <a:rPr lang="en-US" sz="3200" dirty="0" err="1" smtClean="0">
                <a:solidFill>
                  <a:srgbClr val="00B050"/>
                </a:solidFill>
              </a:rPr>
              <a:t>abd</a:t>
            </a:r>
            <a:r>
              <a:rPr lang="en-US" sz="3200" dirty="0" smtClean="0">
                <a:solidFill>
                  <a:srgbClr val="00B050"/>
                </a:solidFill>
              </a:rPr>
              <a:t>, </a:t>
            </a:r>
            <a:r>
              <a:rPr lang="en-US" sz="3200" dirty="0" err="1" smtClean="0">
                <a:solidFill>
                  <a:srgbClr val="00B050"/>
                </a:solidFill>
              </a:rPr>
              <a:t>ab</a:t>
            </a:r>
            <a:r>
              <a:rPr lang="en-US" sz="3200" dirty="0" smtClean="0">
                <a:solidFill>
                  <a:srgbClr val="00B050"/>
                </a:solidFill>
              </a:rPr>
              <a:t>, </a:t>
            </a:r>
            <a:r>
              <a:rPr lang="en-US" sz="3200" dirty="0" err="1" smtClean="0">
                <a:solidFill>
                  <a:srgbClr val="00B050"/>
                </a:solidFill>
              </a:rPr>
              <a:t>cdcc</a:t>
            </a:r>
            <a:r>
              <a:rPr lang="en-US" sz="3200" dirty="0" smtClean="0">
                <a:solidFill>
                  <a:srgbClr val="00B050"/>
                </a:solidFill>
              </a:rPr>
              <a:t>, </a:t>
            </a:r>
            <a:r>
              <a:rPr lang="en-US" sz="3200" dirty="0" err="1" smtClean="0">
                <a:solidFill>
                  <a:srgbClr val="00B050"/>
                </a:solidFill>
              </a:rPr>
              <a:t>cdd</a:t>
            </a:r>
            <a:r>
              <a:rPr lang="en-US" sz="3200" dirty="0" smtClean="0">
                <a:solidFill>
                  <a:srgbClr val="00B050"/>
                </a:solidFill>
              </a:rPr>
              <a:t>, </a:t>
            </a:r>
            <a:r>
              <a:rPr lang="en-US" sz="3200" dirty="0" err="1" smtClean="0">
                <a:solidFill>
                  <a:srgbClr val="00B050"/>
                </a:solidFill>
              </a:rPr>
              <a:t>cd</a:t>
            </a:r>
            <a:r>
              <a:rPr lang="en-US" sz="3200" dirty="0" smtClean="0">
                <a:solidFill>
                  <a:srgbClr val="00B050"/>
                </a:solidFill>
              </a:rPr>
              <a:t>, </a:t>
            </a:r>
            <a:r>
              <a:rPr lang="en-US" sz="3200" dirty="0" err="1" smtClean="0">
                <a:solidFill>
                  <a:srgbClr val="00B050"/>
                </a:solidFill>
              </a:rPr>
              <a:t>dcc</a:t>
            </a:r>
            <a:r>
              <a:rPr lang="en-US" sz="3200" dirty="0" smtClean="0">
                <a:solidFill>
                  <a:srgbClr val="00B050"/>
                </a:solidFill>
              </a:rPr>
              <a:t>, </a:t>
            </a:r>
            <a:r>
              <a:rPr lang="en-US" sz="3200" dirty="0" err="1" smtClean="0">
                <a:solidFill>
                  <a:srgbClr val="00B050"/>
                </a:solidFill>
              </a:rPr>
              <a:t>dd</a:t>
            </a:r>
            <a:r>
              <a:rPr lang="en-US" sz="3200" dirty="0" smtClean="0">
                <a:solidFill>
                  <a:srgbClr val="00B050"/>
                </a:solidFill>
              </a:rPr>
              <a:t>, d, </a:t>
            </a:r>
            <a:r>
              <a:rPr lang="en-US" sz="3200" dirty="0" err="1" smtClean="0">
                <a:solidFill>
                  <a:srgbClr val="00B050"/>
                </a:solidFill>
              </a:rPr>
              <a:t>ddcc</a:t>
            </a:r>
            <a:r>
              <a:rPr lang="en-US" sz="3200" dirty="0" smtClean="0">
                <a:solidFill>
                  <a:srgbClr val="00B050"/>
                </a:solidFill>
              </a:rPr>
              <a:t>, </a:t>
            </a:r>
            <a:r>
              <a:rPr lang="en-US" sz="3200" dirty="0" err="1" smtClean="0">
                <a:solidFill>
                  <a:srgbClr val="00B050"/>
                </a:solidFill>
              </a:rPr>
              <a:t>ddd</a:t>
            </a:r>
            <a:r>
              <a:rPr lang="en-US" sz="3200" dirty="0" smtClean="0">
                <a:solidFill>
                  <a:srgbClr val="00B050"/>
                </a:solidFill>
              </a:rPr>
              <a:t>, </a:t>
            </a:r>
            <a:r>
              <a:rPr lang="en-US" sz="3200" dirty="0" err="1" smtClean="0">
                <a:solidFill>
                  <a:srgbClr val="00B050"/>
                </a:solidFill>
              </a:rPr>
              <a:t>dd</a:t>
            </a:r>
            <a:r>
              <a:rPr lang="en-US" sz="3200" dirty="0" smtClean="0">
                <a:solidFill>
                  <a:srgbClr val="00B050"/>
                </a:solidFill>
              </a:rPr>
              <a:t>, cc, d, </a:t>
            </a:r>
            <a:r>
              <a:rPr lang="en-US" sz="3200" dirty="0" smtClean="0">
                <a:solidFill>
                  <a:srgbClr val="00B050"/>
                </a:solidFill>
                <a:sym typeface="Symbol" pitchFamily="18" charset="2"/>
              </a:rPr>
              <a:t>} </a:t>
            </a:r>
          </a:p>
          <a:p>
            <a:pPr lvl="2" eaLnBrk="1" hangingPunct="1">
              <a:defRPr/>
            </a:pPr>
            <a:r>
              <a:rPr lang="en-US" sz="3200" dirty="0" smtClean="0">
                <a:sym typeface="Symbol" pitchFamily="18" charset="2"/>
              </a:rPr>
              <a:t>Take the first two chars </a:t>
            </a:r>
          </a:p>
          <a:p>
            <a:pPr lvl="3" eaLnBrk="1" hangingPunct="1">
              <a:defRPr/>
            </a:pPr>
            <a:r>
              <a:rPr lang="en-US" sz="3200" dirty="0" smtClean="0">
                <a:sym typeface="Symbol" pitchFamily="18" charset="2"/>
              </a:rPr>
              <a:t>{</a:t>
            </a:r>
            <a:r>
              <a:rPr lang="en-US" sz="3200" dirty="0" err="1" smtClean="0">
                <a:sym typeface="Symbol" pitchFamily="18" charset="2"/>
              </a:rPr>
              <a:t>ab</a:t>
            </a:r>
            <a:r>
              <a:rPr lang="en-US" sz="3200" dirty="0" smtClean="0">
                <a:sym typeface="Symbol" pitchFamily="18" charset="2"/>
              </a:rPr>
              <a:t>, </a:t>
            </a:r>
            <a:r>
              <a:rPr lang="en-US" sz="3200" dirty="0" err="1" smtClean="0">
                <a:sym typeface="Symbol" pitchFamily="18" charset="2"/>
              </a:rPr>
              <a:t>ab</a:t>
            </a:r>
            <a:r>
              <a:rPr lang="en-US" sz="3200" dirty="0" smtClean="0">
                <a:sym typeface="Symbol" pitchFamily="18" charset="2"/>
              </a:rPr>
              <a:t>, </a:t>
            </a:r>
            <a:r>
              <a:rPr lang="en-US" sz="3200" dirty="0" err="1" smtClean="0">
                <a:sym typeface="Symbol" pitchFamily="18" charset="2"/>
              </a:rPr>
              <a:t>ab</a:t>
            </a:r>
            <a:r>
              <a:rPr lang="en-US" sz="3200" dirty="0" smtClean="0">
                <a:sym typeface="Symbol" pitchFamily="18" charset="2"/>
              </a:rPr>
              <a:t>, </a:t>
            </a:r>
            <a:r>
              <a:rPr lang="en-US" sz="3200" dirty="0" err="1" smtClean="0">
                <a:sym typeface="Symbol" pitchFamily="18" charset="2"/>
              </a:rPr>
              <a:t>cd</a:t>
            </a:r>
            <a:r>
              <a:rPr lang="en-US" sz="3200" dirty="0" smtClean="0">
                <a:sym typeface="Symbol" pitchFamily="18" charset="2"/>
              </a:rPr>
              <a:t>, </a:t>
            </a:r>
            <a:r>
              <a:rPr lang="en-US" sz="3200" dirty="0" err="1" smtClean="0">
                <a:sym typeface="Symbol" pitchFamily="18" charset="2"/>
              </a:rPr>
              <a:t>cd</a:t>
            </a:r>
            <a:r>
              <a:rPr lang="en-US" sz="3200" dirty="0" smtClean="0">
                <a:sym typeface="Symbol" pitchFamily="18" charset="2"/>
              </a:rPr>
              <a:t>, </a:t>
            </a:r>
            <a:r>
              <a:rPr lang="en-US" sz="3200" dirty="0" err="1" smtClean="0">
                <a:sym typeface="Symbol" pitchFamily="18" charset="2"/>
              </a:rPr>
              <a:t>cd</a:t>
            </a:r>
            <a:r>
              <a:rPr lang="en-US" sz="3200" dirty="0" smtClean="0">
                <a:sym typeface="Symbol" pitchFamily="18" charset="2"/>
              </a:rPr>
              <a:t>, dc, </a:t>
            </a:r>
            <a:r>
              <a:rPr lang="en-US" sz="3200" dirty="0" err="1" smtClean="0">
                <a:sym typeface="Symbol" pitchFamily="18" charset="2"/>
              </a:rPr>
              <a:t>dd</a:t>
            </a:r>
            <a:r>
              <a:rPr lang="en-US" sz="3200" dirty="0" smtClean="0">
                <a:sym typeface="Symbol" pitchFamily="18" charset="2"/>
              </a:rPr>
              <a:t>, d, </a:t>
            </a:r>
            <a:r>
              <a:rPr lang="en-US" sz="3200" dirty="0" err="1" smtClean="0">
                <a:sym typeface="Symbol" pitchFamily="18" charset="2"/>
              </a:rPr>
              <a:t>dd</a:t>
            </a:r>
            <a:r>
              <a:rPr lang="en-US" sz="3200" dirty="0" smtClean="0">
                <a:sym typeface="Symbol" pitchFamily="18" charset="2"/>
              </a:rPr>
              <a:t>, </a:t>
            </a:r>
            <a:r>
              <a:rPr lang="en-US" sz="3200" dirty="0" err="1" smtClean="0">
                <a:sym typeface="Symbol" pitchFamily="18" charset="2"/>
              </a:rPr>
              <a:t>dd</a:t>
            </a:r>
            <a:r>
              <a:rPr lang="en-US" sz="3200" dirty="0" smtClean="0">
                <a:sym typeface="Symbol" pitchFamily="18" charset="2"/>
              </a:rPr>
              <a:t>, </a:t>
            </a:r>
            <a:r>
              <a:rPr lang="en-US" sz="3200" dirty="0" err="1" smtClean="0">
                <a:sym typeface="Symbol" pitchFamily="18" charset="2"/>
              </a:rPr>
              <a:t>dd</a:t>
            </a:r>
            <a:r>
              <a:rPr lang="en-US" sz="3200" dirty="0" smtClean="0">
                <a:sym typeface="Symbol" pitchFamily="18" charset="2"/>
              </a:rPr>
              <a:t>, cc, d, }</a:t>
            </a:r>
          </a:p>
          <a:p>
            <a:pPr lvl="2" eaLnBrk="1" hangingPunct="1">
              <a:defRPr/>
            </a:pPr>
            <a:r>
              <a:rPr lang="en-US" sz="3200" dirty="0" smtClean="0">
                <a:sym typeface="Symbol" pitchFamily="18" charset="2"/>
              </a:rPr>
              <a:t>Removed the duplicates</a:t>
            </a:r>
          </a:p>
          <a:p>
            <a:pPr lvl="3" eaLnBrk="1" hangingPunct="1">
              <a:defRPr/>
            </a:pPr>
            <a:r>
              <a:rPr lang="en-US" sz="3200" b="1" dirty="0" smtClean="0">
                <a:solidFill>
                  <a:srgbClr val="0070C0"/>
                </a:solidFill>
              </a:rPr>
              <a:t>First</a:t>
            </a:r>
            <a:r>
              <a:rPr lang="en-US" sz="3200" b="1" baseline="-25000" dirty="0" smtClean="0">
                <a:solidFill>
                  <a:srgbClr val="0070C0"/>
                </a:solidFill>
              </a:rPr>
              <a:t>2</a:t>
            </a:r>
            <a:r>
              <a:rPr lang="en-US" sz="3200" b="1" dirty="0" smtClean="0">
                <a:solidFill>
                  <a:srgbClr val="0070C0"/>
                </a:solidFill>
              </a:rPr>
              <a:t>(</a:t>
            </a:r>
            <a:r>
              <a:rPr lang="en-US" sz="3200" b="1" dirty="0" err="1" smtClean="0">
                <a:solidFill>
                  <a:srgbClr val="0070C0"/>
                </a:solidFill>
              </a:rPr>
              <a:t>uv</a:t>
            </a:r>
            <a:r>
              <a:rPr lang="en-US" sz="3200" b="1" dirty="0" smtClean="0">
                <a:solidFill>
                  <a:srgbClr val="0070C0"/>
                </a:solidFill>
              </a:rPr>
              <a:t>)=</a:t>
            </a:r>
            <a:r>
              <a:rPr lang="en-US" sz="3200" b="1" dirty="0" smtClean="0">
                <a:solidFill>
                  <a:srgbClr val="0070C0"/>
                </a:solidFill>
                <a:sym typeface="Symbol" pitchFamily="18" charset="2"/>
              </a:rPr>
              <a:t>{</a:t>
            </a:r>
            <a:r>
              <a:rPr lang="en-US" sz="3200" b="1" dirty="0" err="1" smtClean="0">
                <a:solidFill>
                  <a:srgbClr val="0070C0"/>
                </a:solidFill>
                <a:sym typeface="Symbol" pitchFamily="18" charset="2"/>
              </a:rPr>
              <a:t>ab,cd,dc,dd,d,cc</a:t>
            </a:r>
            <a:r>
              <a:rPr lang="en-US" sz="3200" b="1" dirty="0" smtClean="0">
                <a:solidFill>
                  <a:srgbClr val="0070C0"/>
                </a:solidFill>
                <a:sym typeface="Symbol" pitchFamily="18" charset="2"/>
              </a:rPr>
              <a:t>, }</a:t>
            </a:r>
          </a:p>
          <a:p>
            <a:pPr eaLnBrk="1" hangingPunct="1">
              <a:defRPr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14565769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Footer Placeholder 4"/>
          <p:cNvSpPr>
            <a:spLocks noGrp="1"/>
          </p:cNvSpPr>
          <p:nvPr>
            <p:ph type="ftr" sz="quarter" idx="4294967295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mtClean="0"/>
              <a:t>Csci465</a:t>
            </a:r>
          </a:p>
        </p:txBody>
      </p:sp>
      <p:sp>
        <p:nvSpPr>
          <p:cNvPr id="35843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6745288" y="6491288"/>
            <a:ext cx="2133600" cy="366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943775BC-B8F6-4EA9-B0C8-695F64A9DE53}" type="slidenum">
              <a:rPr lang="en-US" altLang="en-US"/>
              <a:pPr eaLnBrk="1" hangingPunct="1"/>
              <a:t>38</a:t>
            </a:fld>
            <a:endParaRPr lang="en-US" altLang="en-US"/>
          </a:p>
        </p:txBody>
      </p:sp>
      <p:sp>
        <p:nvSpPr>
          <p:cNvPr id="33796" name="Rectangle 2"/>
          <p:cNvSpPr>
            <a:spLocks noGrp="1" noChangeArrowheads="1"/>
          </p:cNvSpPr>
          <p:nvPr>
            <p:ph type="title"/>
          </p:nvPr>
        </p:nvSpPr>
        <p:spPr>
          <a:xfrm>
            <a:off x="53209" y="365126"/>
            <a:ext cx="8462141" cy="1325563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/>
              <a:t>Example 2</a:t>
            </a:r>
          </a:p>
        </p:txBody>
      </p:sp>
      <p:sp>
        <p:nvSpPr>
          <p:cNvPr id="3584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209" y="1790916"/>
            <a:ext cx="8980432" cy="4222657"/>
          </a:xfrm>
        </p:spPr>
        <p:txBody>
          <a:bodyPr>
            <a:noAutofit/>
          </a:bodyPr>
          <a:lstStyle/>
          <a:p>
            <a:pPr eaLnBrk="1" hangingPunct="1">
              <a:lnSpc>
                <a:spcPct val="80000"/>
              </a:lnSpc>
            </a:pPr>
            <a:r>
              <a:rPr lang="en-US" altLang="en-US" sz="2400" dirty="0" smtClean="0"/>
              <a:t>Consider the simple grammar G: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dirty="0" err="1" smtClean="0"/>
              <a:t>A</a:t>
            </a:r>
            <a:r>
              <a:rPr lang="en-US" altLang="en-US" dirty="0" err="1" smtClean="0">
                <a:sym typeface="Symbol" panose="05050102010706020507" pitchFamily="18" charset="2"/>
              </a:rPr>
              <a:t>Ba</a:t>
            </a:r>
            <a:endParaRPr lang="en-US" altLang="en-US" dirty="0" smtClean="0">
              <a:sym typeface="Symbol" panose="05050102010706020507" pitchFamily="18" charset="2"/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altLang="en-US" dirty="0" err="1" smtClean="0"/>
              <a:t>B</a:t>
            </a:r>
            <a:r>
              <a:rPr lang="en-US" altLang="en-US" dirty="0" err="1" smtClean="0">
                <a:sym typeface="Symbol" panose="05050102010706020507" pitchFamily="18" charset="2"/>
              </a:rPr>
              <a:t>b</a:t>
            </a:r>
            <a:endParaRPr lang="en-US" altLang="en-US" dirty="0" smtClean="0">
              <a:sym typeface="Symbol" panose="05050102010706020507" pitchFamily="18" charset="2"/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altLang="en-US" dirty="0" err="1" smtClean="0"/>
              <a:t>B</a:t>
            </a:r>
            <a:r>
              <a:rPr lang="en-US" altLang="en-US" dirty="0" err="1" smtClean="0">
                <a:sym typeface="Symbol" panose="05050102010706020507" pitchFamily="18" charset="2"/>
              </a:rPr>
              <a:t>c</a:t>
            </a:r>
            <a:endParaRPr lang="en-US" altLang="en-US" dirty="0" smtClean="0">
              <a:sym typeface="Symbol" panose="05050102010706020507" pitchFamily="18" charset="2"/>
            </a:endParaRPr>
          </a:p>
          <a:p>
            <a:pPr eaLnBrk="1" hangingPunct="1">
              <a:lnSpc>
                <a:spcPct val="80000"/>
              </a:lnSpc>
            </a:pPr>
            <a:r>
              <a:rPr lang="en-US" altLang="en-US" sz="2400" dirty="0" smtClean="0">
                <a:sym typeface="Symbol" panose="05050102010706020507" pitchFamily="18" charset="2"/>
              </a:rPr>
              <a:t>Get the First</a:t>
            </a:r>
            <a:r>
              <a:rPr lang="en-US" altLang="en-US" sz="2400" baseline="-25000" dirty="0" smtClean="0">
                <a:solidFill>
                  <a:srgbClr val="00B050"/>
                </a:solidFill>
                <a:sym typeface="Symbol" panose="05050102010706020507" pitchFamily="18" charset="2"/>
              </a:rPr>
              <a:t>1</a:t>
            </a:r>
            <a:r>
              <a:rPr lang="en-US" altLang="en-US" sz="2400" dirty="0" smtClean="0">
                <a:sym typeface="Symbol" panose="05050102010706020507" pitchFamily="18" charset="2"/>
              </a:rPr>
              <a:t>(A) = First</a:t>
            </a:r>
            <a:r>
              <a:rPr lang="en-US" altLang="en-US" sz="2400" baseline="-25000" dirty="0" smtClean="0">
                <a:sym typeface="Symbol" panose="05050102010706020507" pitchFamily="18" charset="2"/>
              </a:rPr>
              <a:t>1</a:t>
            </a:r>
            <a:r>
              <a:rPr lang="en-US" altLang="en-US" sz="2400" dirty="0" smtClean="0">
                <a:sym typeface="Symbol" panose="05050102010706020507" pitchFamily="18" charset="2"/>
              </a:rPr>
              <a:t>(First</a:t>
            </a:r>
            <a:r>
              <a:rPr lang="en-US" altLang="en-US" sz="2400" baseline="-25000" dirty="0" smtClean="0">
                <a:sym typeface="Symbol" panose="05050102010706020507" pitchFamily="18" charset="2"/>
              </a:rPr>
              <a:t>1</a:t>
            </a:r>
            <a:r>
              <a:rPr lang="en-US" altLang="en-US" sz="2400" dirty="0" smtClean="0">
                <a:sym typeface="Symbol" panose="05050102010706020507" pitchFamily="18" charset="2"/>
              </a:rPr>
              <a:t>(B)First</a:t>
            </a:r>
            <a:r>
              <a:rPr lang="en-US" altLang="en-US" sz="2400" baseline="-25000" dirty="0" smtClean="0">
                <a:sym typeface="Symbol" panose="05050102010706020507" pitchFamily="18" charset="2"/>
              </a:rPr>
              <a:t>1</a:t>
            </a:r>
            <a:r>
              <a:rPr lang="en-US" altLang="en-US" sz="2400" dirty="0" smtClean="0">
                <a:sym typeface="Symbol" panose="05050102010706020507" pitchFamily="18" charset="2"/>
              </a:rPr>
              <a:t>(a))</a:t>
            </a:r>
            <a:endParaRPr lang="en-US" altLang="en-US" sz="2400" dirty="0" smtClean="0">
              <a:solidFill>
                <a:srgbClr val="00B050"/>
              </a:solidFill>
              <a:sym typeface="Symbol" panose="05050102010706020507" pitchFamily="18" charset="2"/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altLang="en-US" dirty="0" smtClean="0">
                <a:sym typeface="Symbol" panose="05050102010706020507" pitchFamily="18" charset="2"/>
              </a:rPr>
              <a:t>=First((</a:t>
            </a:r>
            <a:r>
              <a:rPr lang="en-US" altLang="en-US" dirty="0" smtClean="0">
                <a:solidFill>
                  <a:srgbClr val="7030A0"/>
                </a:solidFill>
                <a:sym typeface="Symbol" panose="05050102010706020507" pitchFamily="18" charset="2"/>
              </a:rPr>
              <a:t>First(b)First(c))</a:t>
            </a:r>
            <a:r>
              <a:rPr lang="en-US" altLang="en-US" dirty="0" smtClean="0">
                <a:sym typeface="Symbol" panose="05050102010706020507" pitchFamily="18" charset="2"/>
              </a:rPr>
              <a:t></a:t>
            </a:r>
            <a:r>
              <a:rPr lang="en-US" altLang="en-US" dirty="0" smtClean="0">
                <a:solidFill>
                  <a:srgbClr val="7030A0"/>
                </a:solidFill>
                <a:sym typeface="Symbol" panose="05050102010706020507" pitchFamily="18" charset="2"/>
              </a:rPr>
              <a:t>First(a)</a:t>
            </a:r>
            <a:r>
              <a:rPr lang="en-US" altLang="en-US" dirty="0" smtClean="0">
                <a:sym typeface="Symbol" panose="05050102010706020507" pitchFamily="18" charset="2"/>
              </a:rPr>
              <a:t>)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dirty="0" smtClean="0">
                <a:sym typeface="Symbol" panose="05050102010706020507" pitchFamily="18" charset="2"/>
              </a:rPr>
              <a:t>=First</a:t>
            </a:r>
            <a:r>
              <a:rPr lang="en-US" altLang="en-US" baseline="-25000" dirty="0" smtClean="0">
                <a:sym typeface="Symbol" panose="05050102010706020507" pitchFamily="18" charset="2"/>
              </a:rPr>
              <a:t>1</a:t>
            </a:r>
            <a:r>
              <a:rPr lang="en-US" altLang="en-US" dirty="0" smtClean="0">
                <a:sym typeface="Symbol" panose="05050102010706020507" pitchFamily="18" charset="2"/>
              </a:rPr>
              <a:t>( </a:t>
            </a:r>
            <a:r>
              <a:rPr lang="en-US" altLang="en-US" dirty="0" smtClean="0">
                <a:solidFill>
                  <a:srgbClr val="00B0F0"/>
                </a:solidFill>
                <a:sym typeface="Symbol" panose="05050102010706020507" pitchFamily="18" charset="2"/>
              </a:rPr>
              <a:t>{b, c}{a} </a:t>
            </a:r>
            <a:r>
              <a:rPr lang="en-US" altLang="en-US" dirty="0" smtClean="0">
                <a:sym typeface="Symbol" panose="05050102010706020507" pitchFamily="18" charset="2"/>
              </a:rPr>
              <a:t>)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dirty="0" smtClean="0">
                <a:sym typeface="Symbol" panose="05050102010706020507" pitchFamily="18" charset="2"/>
              </a:rPr>
              <a:t>=First</a:t>
            </a:r>
            <a:r>
              <a:rPr lang="en-US" altLang="en-US" baseline="-25000" dirty="0" smtClean="0">
                <a:sym typeface="Symbol" panose="05050102010706020507" pitchFamily="18" charset="2"/>
              </a:rPr>
              <a:t>1</a:t>
            </a:r>
            <a:r>
              <a:rPr lang="en-US" altLang="en-US" dirty="0" smtClean="0">
                <a:sym typeface="Symbol" panose="05050102010706020507" pitchFamily="18" charset="2"/>
              </a:rPr>
              <a:t>( </a:t>
            </a:r>
            <a:r>
              <a:rPr lang="en-US" altLang="en-US" dirty="0" smtClean="0">
                <a:solidFill>
                  <a:srgbClr val="00B0F0"/>
                </a:solidFill>
                <a:sym typeface="Symbol" panose="05050102010706020507" pitchFamily="18" charset="2"/>
              </a:rPr>
              <a:t>{</a:t>
            </a:r>
            <a:r>
              <a:rPr lang="en-US" altLang="en-US" dirty="0" err="1" smtClean="0">
                <a:solidFill>
                  <a:srgbClr val="00B0F0"/>
                </a:solidFill>
                <a:sym typeface="Symbol" panose="05050102010706020507" pitchFamily="18" charset="2"/>
              </a:rPr>
              <a:t>ba</a:t>
            </a:r>
            <a:r>
              <a:rPr lang="en-US" altLang="en-US" dirty="0" smtClean="0">
                <a:solidFill>
                  <a:srgbClr val="00B0F0"/>
                </a:solidFill>
                <a:sym typeface="Symbol" panose="05050102010706020507" pitchFamily="18" charset="2"/>
              </a:rPr>
              <a:t>, ca} </a:t>
            </a:r>
            <a:r>
              <a:rPr lang="en-US" altLang="en-US" dirty="0" smtClean="0">
                <a:sym typeface="Symbol" panose="05050102010706020507" pitchFamily="18" charset="2"/>
              </a:rPr>
              <a:t>)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dirty="0" smtClean="0">
                <a:solidFill>
                  <a:srgbClr val="00B0F0"/>
                </a:solidFill>
                <a:sym typeface="Symbol" panose="05050102010706020507" pitchFamily="18" charset="2"/>
              </a:rPr>
              <a:t>={</a:t>
            </a:r>
            <a:r>
              <a:rPr lang="en-US" altLang="en-US" dirty="0" err="1" smtClean="0">
                <a:solidFill>
                  <a:srgbClr val="00B0F0"/>
                </a:solidFill>
                <a:sym typeface="Symbol" panose="05050102010706020507" pitchFamily="18" charset="2"/>
              </a:rPr>
              <a:t>b,c</a:t>
            </a:r>
            <a:r>
              <a:rPr lang="en-US" altLang="en-US" dirty="0" smtClean="0">
                <a:solidFill>
                  <a:srgbClr val="00B0F0"/>
                </a:solidFill>
                <a:sym typeface="Symbol" panose="05050102010706020507" pitchFamily="18" charset="2"/>
              </a:rPr>
              <a:t>}</a:t>
            </a:r>
          </a:p>
          <a:p>
            <a:pPr lvl="2" eaLnBrk="1" hangingPunct="1">
              <a:lnSpc>
                <a:spcPct val="80000"/>
              </a:lnSpc>
            </a:pPr>
            <a:r>
              <a:rPr lang="en-US" altLang="en-US" sz="2400" dirty="0" smtClean="0">
                <a:sym typeface="Symbol" panose="05050102010706020507" pitchFamily="18" charset="2"/>
              </a:rPr>
              <a:t>where</a:t>
            </a:r>
          </a:p>
          <a:p>
            <a:pPr lvl="3" eaLnBrk="1" hangingPunct="1">
              <a:lnSpc>
                <a:spcPct val="80000"/>
              </a:lnSpc>
            </a:pPr>
            <a:r>
              <a:rPr lang="en-US" altLang="en-US" sz="2400" dirty="0" smtClean="0">
                <a:sym typeface="Symbol" panose="05050102010706020507" pitchFamily="18" charset="2"/>
              </a:rPr>
              <a:t>First(b)={b}</a:t>
            </a:r>
          </a:p>
          <a:p>
            <a:pPr lvl="3" eaLnBrk="1" hangingPunct="1">
              <a:lnSpc>
                <a:spcPct val="80000"/>
              </a:lnSpc>
            </a:pPr>
            <a:r>
              <a:rPr lang="en-US" altLang="en-US" sz="2400" dirty="0" smtClean="0">
                <a:sym typeface="Symbol" panose="05050102010706020507" pitchFamily="18" charset="2"/>
              </a:rPr>
              <a:t>First(c)={c}</a:t>
            </a:r>
          </a:p>
          <a:p>
            <a:pPr lvl="3" eaLnBrk="1" hangingPunct="1">
              <a:lnSpc>
                <a:spcPct val="80000"/>
              </a:lnSpc>
            </a:pPr>
            <a:r>
              <a:rPr lang="en-US" altLang="en-US" sz="2400" dirty="0" smtClean="0">
                <a:sym typeface="Symbol" panose="05050102010706020507" pitchFamily="18" charset="2"/>
              </a:rPr>
              <a:t>First(a)={a}</a:t>
            </a:r>
          </a:p>
        </p:txBody>
      </p:sp>
    </p:spTree>
    <p:extLst>
      <p:ext uri="{BB962C8B-B14F-4D97-AF65-F5344CB8AC3E}">
        <p14:creationId xmlns:p14="http://schemas.microsoft.com/office/powerpoint/2010/main" val="337712257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Footer Placeholder 4"/>
          <p:cNvSpPr>
            <a:spLocks noGrp="1"/>
          </p:cNvSpPr>
          <p:nvPr>
            <p:ph type="ftr" sz="quarter" idx="4294967295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mtClean="0"/>
              <a:t>Csci465</a:t>
            </a:r>
          </a:p>
        </p:txBody>
      </p:sp>
      <p:sp>
        <p:nvSpPr>
          <p:cNvPr id="36867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6745288" y="6491288"/>
            <a:ext cx="2133600" cy="366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6281E679-9A66-4493-8DE5-5AF520D4AB50}" type="slidenum">
              <a:rPr lang="en-US" altLang="en-US"/>
              <a:pPr eaLnBrk="1" hangingPunct="1"/>
              <a:t>39</a:t>
            </a:fld>
            <a:endParaRPr lang="en-US" altLang="en-US"/>
          </a:p>
        </p:txBody>
      </p:sp>
      <p:sp>
        <p:nvSpPr>
          <p:cNvPr id="3482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65126"/>
            <a:ext cx="8515350" cy="1325563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err="1" smtClean="0"/>
              <a:t>Follow</a:t>
            </a:r>
            <a:r>
              <a:rPr lang="en-US" baseline="-25000" dirty="0" err="1" smtClean="0"/>
              <a:t>k</a:t>
            </a:r>
            <a:r>
              <a:rPr lang="en-US" dirty="0" smtClean="0"/>
              <a:t>(A)</a:t>
            </a:r>
          </a:p>
        </p:txBody>
      </p:sp>
      <p:sp>
        <p:nvSpPr>
          <p:cNvPr id="3686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688" y="1787526"/>
            <a:ext cx="9041250" cy="4114800"/>
          </a:xfrm>
        </p:spPr>
        <p:txBody>
          <a:bodyPr>
            <a:normAutofit/>
          </a:bodyPr>
          <a:lstStyle/>
          <a:p>
            <a:pPr eaLnBrk="1" hangingPunct="1">
              <a:lnSpc>
                <a:spcPct val="80000"/>
              </a:lnSpc>
            </a:pPr>
            <a:r>
              <a:rPr lang="en-US" altLang="en-US" sz="3600" dirty="0" smtClean="0">
                <a:solidFill>
                  <a:srgbClr val="00B0F0"/>
                </a:solidFill>
              </a:rPr>
              <a:t>Follow Set </a:t>
            </a:r>
            <a:r>
              <a:rPr lang="en-US" altLang="en-US" sz="3600" dirty="0" smtClean="0"/>
              <a:t> of a nonterminal A? 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3600" dirty="0" smtClean="0"/>
              <a:t>Refers to the set of terminals that can </a:t>
            </a:r>
            <a:r>
              <a:rPr lang="en-US" altLang="en-US" sz="3600" dirty="0" smtClean="0">
                <a:solidFill>
                  <a:srgbClr val="FF0000"/>
                </a:solidFill>
              </a:rPr>
              <a:t>follow</a:t>
            </a:r>
            <a:r>
              <a:rPr lang="en-US" altLang="en-US" sz="3600" dirty="0" smtClean="0"/>
              <a:t> a nonterminal A in some sentential form</a:t>
            </a:r>
          </a:p>
          <a:p>
            <a:pPr lvl="2">
              <a:lnSpc>
                <a:spcPct val="80000"/>
              </a:lnSpc>
            </a:pPr>
            <a:r>
              <a:rPr lang="en-US" altLang="en-US" sz="3600" dirty="0" smtClean="0"/>
              <a:t>Follow(A) = {</a:t>
            </a:r>
            <a:r>
              <a:rPr lang="en-US" altLang="en-US" sz="3600" dirty="0" smtClean="0">
                <a:solidFill>
                  <a:srgbClr val="FF0000"/>
                </a:solidFill>
              </a:rPr>
              <a:t>b</a:t>
            </a:r>
            <a:r>
              <a:rPr lang="az-Cyrl-AZ" altLang="en-US" sz="3600" dirty="0" smtClean="0"/>
              <a:t>ϵ</a:t>
            </a:r>
            <a:r>
              <a:rPr lang="en-US" altLang="en-US" sz="3600" dirty="0" smtClean="0"/>
              <a:t>∑| S ==&gt;</a:t>
            </a:r>
            <a:r>
              <a:rPr lang="en-US" altLang="en-US" sz="3600" baseline="30000" dirty="0" smtClean="0"/>
              <a:t>+</a:t>
            </a:r>
            <a:r>
              <a:rPr lang="el-GR" altLang="en-US" sz="3600" dirty="0" smtClean="0"/>
              <a:t>α</a:t>
            </a:r>
            <a:r>
              <a:rPr lang="en-US" altLang="en-US" sz="3600" dirty="0" smtClean="0"/>
              <a:t>A</a:t>
            </a:r>
            <a:r>
              <a:rPr lang="en-US" altLang="en-US" sz="3600" dirty="0" smtClean="0">
                <a:solidFill>
                  <a:srgbClr val="FF0000"/>
                </a:solidFill>
              </a:rPr>
              <a:t>b</a:t>
            </a:r>
            <a:r>
              <a:rPr lang="el-GR" altLang="en-US" sz="3600" dirty="0" smtClean="0"/>
              <a:t>β</a:t>
            </a:r>
            <a:r>
              <a:rPr lang="en-US" altLang="en-US" sz="3600" dirty="0" smtClean="0"/>
              <a:t>}</a:t>
            </a:r>
          </a:p>
          <a:p>
            <a:pPr>
              <a:lnSpc>
                <a:spcPct val="80000"/>
              </a:lnSpc>
            </a:pPr>
            <a:r>
              <a:rPr lang="en-US" altLang="en-US" sz="3600" dirty="0" smtClean="0">
                <a:sym typeface="Symbol" panose="05050102010706020507" pitchFamily="18" charset="2"/>
              </a:rPr>
              <a:t>Provides the proper </a:t>
            </a:r>
            <a:r>
              <a:rPr lang="en-US" altLang="en-US" sz="3600" dirty="0" smtClean="0">
                <a:solidFill>
                  <a:srgbClr val="7030A0"/>
                </a:solidFill>
                <a:sym typeface="Symbol" panose="05050102010706020507" pitchFamily="18" charset="2"/>
              </a:rPr>
              <a:t>context</a:t>
            </a:r>
            <a:r>
              <a:rPr lang="en-US" altLang="en-US" sz="3600" dirty="0" smtClean="0">
                <a:sym typeface="Symbol" panose="05050102010706020507" pitchFamily="18" charset="2"/>
              </a:rPr>
              <a:t> for nonterminal A</a:t>
            </a:r>
          </a:p>
          <a:p>
            <a:pPr lvl="2" eaLnBrk="1" hangingPunct="1">
              <a:lnSpc>
                <a:spcPct val="80000"/>
              </a:lnSpc>
            </a:pPr>
            <a:endParaRPr lang="en-US" altLang="en-US" sz="3600" dirty="0" smtClean="0">
              <a:sym typeface="Symbol" panose="05050102010706020507" pitchFamily="18" charset="2"/>
            </a:endParaRPr>
          </a:p>
          <a:p>
            <a:pPr lvl="1" eaLnBrk="1" hangingPunct="1">
              <a:lnSpc>
                <a:spcPct val="80000"/>
              </a:lnSpc>
            </a:pPr>
            <a:endParaRPr lang="en-US" altLang="en-US" sz="3600" dirty="0" smtClean="0">
              <a:sym typeface="Symbol" panose="05050102010706020507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61484998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65126"/>
            <a:ext cx="8515350" cy="1325563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Syntax Analysis</a:t>
            </a:r>
            <a:endParaRPr lang="en-US" dirty="0"/>
          </a:p>
        </p:txBody>
      </p:sp>
      <p:sp>
        <p:nvSpPr>
          <p:cNvPr id="6147" name="Content Placeholder 2"/>
          <p:cNvSpPr>
            <a:spLocks noGrp="1"/>
          </p:cNvSpPr>
          <p:nvPr>
            <p:ph idx="1"/>
          </p:nvPr>
        </p:nvSpPr>
        <p:spPr>
          <a:xfrm>
            <a:off x="86710" y="1852448"/>
            <a:ext cx="8600090" cy="5005552"/>
          </a:xfrm>
        </p:spPr>
        <p:txBody>
          <a:bodyPr>
            <a:normAutofit/>
          </a:bodyPr>
          <a:lstStyle/>
          <a:p>
            <a:r>
              <a:rPr lang="en-US" altLang="en-US" dirty="0" smtClean="0"/>
              <a:t>Every Programming Language (PL) has a set of rules prescribing the </a:t>
            </a:r>
            <a:r>
              <a:rPr lang="en-US" altLang="en-US" i="1" dirty="0" smtClean="0">
                <a:solidFill>
                  <a:schemeClr val="accent2">
                    <a:lumMod val="75000"/>
                  </a:schemeClr>
                </a:solidFill>
              </a:rPr>
              <a:t>syntactic structure </a:t>
            </a:r>
            <a:r>
              <a:rPr lang="en-US" altLang="en-US" dirty="0" smtClean="0"/>
              <a:t>of the programs written in that language</a:t>
            </a:r>
          </a:p>
          <a:p>
            <a:r>
              <a:rPr lang="en-US" altLang="en-US" sz="3200" dirty="0" smtClean="0"/>
              <a:t>E.g., Pascal Programming Language</a:t>
            </a:r>
          </a:p>
          <a:p>
            <a:pPr lvl="1"/>
            <a:r>
              <a:rPr lang="en-US" altLang="en-US" sz="3200" dirty="0">
                <a:solidFill>
                  <a:srgbClr val="00B050"/>
                </a:solidFill>
              </a:rPr>
              <a:t>M</a:t>
            </a:r>
            <a:r>
              <a:rPr lang="en-US" altLang="en-US" sz="3200" dirty="0" smtClean="0">
                <a:solidFill>
                  <a:srgbClr val="00B050"/>
                </a:solidFill>
              </a:rPr>
              <a:t>ade out of Blocks</a:t>
            </a:r>
          </a:p>
          <a:p>
            <a:pPr lvl="1"/>
            <a:r>
              <a:rPr lang="en-US" altLang="en-US" sz="3200" dirty="0" smtClean="0">
                <a:solidFill>
                  <a:srgbClr val="00B0F0"/>
                </a:solidFill>
              </a:rPr>
              <a:t>A block made out of statements</a:t>
            </a:r>
          </a:p>
          <a:p>
            <a:pPr lvl="1"/>
            <a:r>
              <a:rPr lang="en-US" altLang="en-US" sz="3200" dirty="0" smtClean="0">
                <a:solidFill>
                  <a:srgbClr val="FFC000"/>
                </a:solidFill>
              </a:rPr>
              <a:t>A statement is made out of expressions</a:t>
            </a:r>
          </a:p>
          <a:p>
            <a:pPr lvl="1"/>
            <a:r>
              <a:rPr lang="en-US" altLang="en-US" sz="3200" dirty="0" smtClean="0"/>
              <a:t>An expression is made out of tokens</a:t>
            </a:r>
          </a:p>
          <a:p>
            <a:pPr lvl="1"/>
            <a:r>
              <a:rPr lang="en-US" altLang="en-US" sz="3200" dirty="0" smtClean="0">
                <a:solidFill>
                  <a:srgbClr val="C00000"/>
                </a:solidFill>
              </a:rPr>
              <a:t>A token is made out of characters specified by RE</a:t>
            </a:r>
          </a:p>
        </p:txBody>
      </p:sp>
      <p:sp>
        <p:nvSpPr>
          <p:cNvPr id="6148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745288" y="6491288"/>
            <a:ext cx="2133600" cy="366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E51CA90E-5CDF-4463-80D5-376503BE4D67}" type="slidenum">
              <a:rPr lang="en-US" altLang="en-US"/>
              <a:pPr eaLnBrk="1" hangingPunct="1"/>
              <a:t>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61284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6745288" y="6491288"/>
            <a:ext cx="2133600" cy="366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73686117-84B1-440A-B46F-27FC85F9A874}" type="slidenum">
              <a:rPr lang="en-US" altLang="en-US"/>
              <a:pPr eaLnBrk="1" hangingPunct="1"/>
              <a:t>40</a:t>
            </a:fld>
            <a:endParaRPr lang="en-US" altLang="en-US"/>
          </a:p>
        </p:txBody>
      </p:sp>
      <p:sp>
        <p:nvSpPr>
          <p:cNvPr id="35844" name="Rectangle 2"/>
          <p:cNvSpPr>
            <a:spLocks noGrp="1" noChangeArrowheads="1"/>
          </p:cNvSpPr>
          <p:nvPr>
            <p:ph type="title"/>
          </p:nvPr>
        </p:nvSpPr>
        <p:spPr>
          <a:xfrm>
            <a:off x="61091" y="73464"/>
            <a:ext cx="7886700" cy="1325563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/>
              <a:t>To Compute Follow set</a:t>
            </a:r>
          </a:p>
        </p:txBody>
      </p:sp>
      <p:sp>
        <p:nvSpPr>
          <p:cNvPr id="378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1798799"/>
            <a:ext cx="9144000" cy="4222657"/>
          </a:xfrm>
        </p:spPr>
        <p:txBody>
          <a:bodyPr>
            <a:noAutofit/>
          </a:bodyPr>
          <a:lstStyle/>
          <a:p>
            <a:r>
              <a:rPr lang="en-US" altLang="en-US" sz="2400" dirty="0" smtClean="0"/>
              <a:t>For all production </a:t>
            </a:r>
            <a:r>
              <a:rPr lang="en-US" altLang="en-US" sz="2400" dirty="0" err="1" smtClean="0">
                <a:solidFill>
                  <a:srgbClr val="00B050"/>
                </a:solidFill>
              </a:rPr>
              <a:t>B</a:t>
            </a:r>
            <a:r>
              <a:rPr lang="en-US" altLang="en-US" sz="2400" dirty="0" err="1" smtClean="0">
                <a:sym typeface="Symbol" panose="05050102010706020507" pitchFamily="18" charset="2"/>
              </a:rPr>
              <a:t>uA</a:t>
            </a:r>
            <a:r>
              <a:rPr lang="en-US" altLang="en-US" sz="2400" dirty="0" err="1" smtClean="0">
                <a:solidFill>
                  <a:srgbClr val="FF0000"/>
                </a:solidFill>
                <a:sym typeface="Symbol" panose="05050102010706020507" pitchFamily="18" charset="2"/>
              </a:rPr>
              <a:t>v</a:t>
            </a:r>
            <a:r>
              <a:rPr lang="en-US" altLang="en-US" sz="2400" dirty="0" smtClean="0">
                <a:sym typeface="Symbol" panose="05050102010706020507" pitchFamily="18" charset="2"/>
              </a:rPr>
              <a:t>, the </a:t>
            </a:r>
            <a:r>
              <a:rPr lang="en-US" altLang="en-US" sz="2400" dirty="0" err="1" smtClean="0">
                <a:sym typeface="Symbol" panose="05050102010706020507" pitchFamily="18" charset="2"/>
              </a:rPr>
              <a:t>Follow</a:t>
            </a:r>
            <a:r>
              <a:rPr lang="en-US" altLang="en-US" sz="2400" baseline="-25000" dirty="0" err="1" smtClean="0">
                <a:sym typeface="Symbol" panose="05050102010706020507" pitchFamily="18" charset="2"/>
              </a:rPr>
              <a:t>k</a:t>
            </a:r>
            <a:r>
              <a:rPr lang="en-US" altLang="en-US" sz="2400" dirty="0" smtClean="0">
                <a:sym typeface="Symbol" panose="05050102010706020507" pitchFamily="18" charset="2"/>
              </a:rPr>
              <a:t>(A) can be built </a:t>
            </a:r>
          </a:p>
          <a:p>
            <a:pPr lvl="1"/>
            <a:r>
              <a:rPr lang="en-US" altLang="en-US" dirty="0" err="1" smtClean="0">
                <a:sym typeface="Symbol" panose="05050102010706020507" pitchFamily="18" charset="2"/>
              </a:rPr>
              <a:t>Follow</a:t>
            </a:r>
            <a:r>
              <a:rPr lang="en-US" altLang="en-US" b="1" baseline="-25000" dirty="0" err="1" smtClean="0">
                <a:solidFill>
                  <a:schemeClr val="tx2"/>
                </a:solidFill>
                <a:sym typeface="Symbol" panose="05050102010706020507" pitchFamily="18" charset="2"/>
              </a:rPr>
              <a:t>k</a:t>
            </a:r>
            <a:r>
              <a:rPr lang="en-US" altLang="en-US" dirty="0" smtClean="0">
                <a:sym typeface="Symbol" panose="05050102010706020507" pitchFamily="18" charset="2"/>
              </a:rPr>
              <a:t>(A) = (</a:t>
            </a:r>
            <a:r>
              <a:rPr lang="en-US" altLang="en-US" dirty="0" err="1" smtClean="0">
                <a:sym typeface="Symbol" panose="05050102010706020507" pitchFamily="18" charset="2"/>
              </a:rPr>
              <a:t>First</a:t>
            </a:r>
            <a:r>
              <a:rPr lang="en-US" altLang="en-US" b="1" baseline="-25000" dirty="0" err="1" smtClean="0">
                <a:solidFill>
                  <a:schemeClr val="tx2"/>
                </a:solidFill>
                <a:sym typeface="Symbol" panose="05050102010706020507" pitchFamily="18" charset="2"/>
              </a:rPr>
              <a:t>k</a:t>
            </a:r>
            <a:r>
              <a:rPr lang="en-US" altLang="en-US" dirty="0" smtClean="0">
                <a:sym typeface="Symbol" panose="05050102010706020507" pitchFamily="18" charset="2"/>
              </a:rPr>
              <a:t>(</a:t>
            </a:r>
            <a:r>
              <a:rPr lang="en-US" altLang="en-US" dirty="0" err="1" smtClean="0">
                <a:sym typeface="Symbol" panose="05050102010706020507" pitchFamily="18" charset="2"/>
              </a:rPr>
              <a:t>First</a:t>
            </a:r>
            <a:r>
              <a:rPr lang="en-US" altLang="en-US" b="1" baseline="-25000" dirty="0" err="1" smtClean="0">
                <a:solidFill>
                  <a:schemeClr val="tx2"/>
                </a:solidFill>
                <a:sym typeface="Symbol" panose="05050102010706020507" pitchFamily="18" charset="2"/>
              </a:rPr>
              <a:t>k</a:t>
            </a:r>
            <a:r>
              <a:rPr lang="en-US" altLang="en-US" dirty="0" smtClean="0">
                <a:sym typeface="Symbol" panose="05050102010706020507" pitchFamily="18" charset="2"/>
              </a:rPr>
              <a:t>(</a:t>
            </a:r>
            <a:r>
              <a:rPr lang="en-US" altLang="en-US" dirty="0" smtClean="0">
                <a:solidFill>
                  <a:srgbClr val="FF0000"/>
                </a:solidFill>
                <a:sym typeface="Symbol" panose="05050102010706020507" pitchFamily="18" charset="2"/>
              </a:rPr>
              <a:t>v</a:t>
            </a:r>
            <a:r>
              <a:rPr lang="en-US" altLang="en-US" dirty="0" smtClean="0">
                <a:sym typeface="Symbol" panose="05050102010706020507" pitchFamily="18" charset="2"/>
              </a:rPr>
              <a:t>)</a:t>
            </a:r>
            <a:r>
              <a:rPr lang="en-US" altLang="en-US" dirty="0" err="1" smtClean="0">
                <a:sym typeface="Symbol" panose="05050102010706020507" pitchFamily="18" charset="2"/>
              </a:rPr>
              <a:t>Follow</a:t>
            </a:r>
            <a:r>
              <a:rPr lang="en-US" altLang="en-US" b="1" baseline="-25000" dirty="0" err="1" smtClean="0">
                <a:solidFill>
                  <a:schemeClr val="tx2"/>
                </a:solidFill>
                <a:sym typeface="Symbol" panose="05050102010706020507" pitchFamily="18" charset="2"/>
              </a:rPr>
              <a:t>k</a:t>
            </a:r>
            <a:r>
              <a:rPr lang="en-US" altLang="en-US" dirty="0" smtClean="0">
                <a:sym typeface="Symbol" panose="05050102010706020507" pitchFamily="18" charset="2"/>
              </a:rPr>
              <a:t>(</a:t>
            </a:r>
            <a:r>
              <a:rPr lang="en-US" altLang="en-US" dirty="0" smtClean="0">
                <a:solidFill>
                  <a:srgbClr val="00B050"/>
                </a:solidFill>
                <a:sym typeface="Symbol" panose="05050102010706020507" pitchFamily="18" charset="2"/>
              </a:rPr>
              <a:t>B</a:t>
            </a:r>
            <a:r>
              <a:rPr lang="en-US" altLang="en-US" dirty="0" smtClean="0">
                <a:sym typeface="Symbol" panose="05050102010706020507" pitchFamily="18" charset="2"/>
              </a:rPr>
              <a:t>))</a:t>
            </a:r>
          </a:p>
          <a:p>
            <a:r>
              <a:rPr lang="en-US" altLang="en-US" sz="2400" dirty="0" smtClean="0">
                <a:sym typeface="Symbol" panose="05050102010706020507" pitchFamily="18" charset="2"/>
              </a:rPr>
              <a:t>To compute the </a:t>
            </a:r>
            <a:r>
              <a:rPr lang="en-US" altLang="en-US" sz="2400" dirty="0" smtClean="0">
                <a:solidFill>
                  <a:srgbClr val="FF0000"/>
                </a:solidFill>
                <a:sym typeface="Symbol" panose="05050102010706020507" pitchFamily="18" charset="2"/>
              </a:rPr>
              <a:t>Follow(A)</a:t>
            </a:r>
            <a:r>
              <a:rPr lang="en-US" altLang="en-US" sz="2400" dirty="0" smtClean="0">
                <a:sym typeface="Symbol" panose="05050102010706020507" pitchFamily="18" charset="2"/>
              </a:rPr>
              <a:t>:</a:t>
            </a:r>
            <a:r>
              <a:rPr lang="en-US" altLang="en-US" sz="2400" dirty="0">
                <a:sym typeface="Symbol" panose="05050102010706020507" pitchFamily="18" charset="2"/>
              </a:rPr>
              <a:t> </a:t>
            </a:r>
            <a:endParaRPr lang="en-US" altLang="en-US" sz="2400" dirty="0" smtClean="0">
              <a:sym typeface="Symbol" panose="05050102010706020507" pitchFamily="18" charset="2"/>
            </a:endParaRPr>
          </a:p>
          <a:p>
            <a:pPr lvl="1"/>
            <a:r>
              <a:rPr lang="en-US" altLang="en-US" dirty="0" smtClean="0">
                <a:sym typeface="Symbol" panose="05050102010706020507" pitchFamily="18" charset="2"/>
              </a:rPr>
              <a:t>look in the grammar for all productions in which A occurs in the </a:t>
            </a:r>
            <a:r>
              <a:rPr lang="en-US" altLang="en-US" dirty="0" smtClean="0">
                <a:solidFill>
                  <a:srgbClr val="FF0000"/>
                </a:solidFill>
                <a:sym typeface="Symbol" panose="05050102010706020507" pitchFamily="18" charset="2"/>
              </a:rPr>
              <a:t>R.H.S</a:t>
            </a:r>
          </a:p>
          <a:p>
            <a:pPr lvl="1"/>
            <a:r>
              <a:rPr lang="en-US" altLang="en-US" dirty="0" smtClean="0">
                <a:sym typeface="Symbol" panose="05050102010706020507" pitchFamily="18" charset="2"/>
              </a:rPr>
              <a:t>apply the following rules:</a:t>
            </a:r>
          </a:p>
          <a:p>
            <a:pPr marL="1257300" lvl="2" indent="-342900">
              <a:buFont typeface="Calibri" panose="020F0502020204030204" pitchFamily="34" charset="0"/>
              <a:buAutoNum type="arabicPeriod"/>
            </a:pPr>
            <a:r>
              <a:rPr lang="en-US" altLang="en-US" sz="2400" dirty="0" smtClean="0">
                <a:solidFill>
                  <a:srgbClr val="C00000"/>
                </a:solidFill>
                <a:sym typeface="Symbol" panose="05050102010706020507" pitchFamily="18" charset="2"/>
              </a:rPr>
              <a:t>the FIRST of everything to the right of the A, including the Follow(B), where B is the non-terminal on  </a:t>
            </a:r>
            <a:r>
              <a:rPr lang="en-US" altLang="en-US" sz="2400" dirty="0" smtClean="0">
                <a:solidFill>
                  <a:srgbClr val="7030A0"/>
                </a:solidFill>
                <a:sym typeface="Symbol" panose="05050102010706020507" pitchFamily="18" charset="2"/>
              </a:rPr>
              <a:t>L.H.S </a:t>
            </a:r>
            <a:r>
              <a:rPr lang="en-US" altLang="en-US" sz="2400" dirty="0" smtClean="0">
                <a:solidFill>
                  <a:srgbClr val="C00000"/>
                </a:solidFill>
                <a:sym typeface="Symbol" panose="05050102010706020507" pitchFamily="18" charset="2"/>
              </a:rPr>
              <a:t>//</a:t>
            </a:r>
            <a:r>
              <a:rPr lang="en-US" altLang="en-US" sz="2400" dirty="0" smtClean="0">
                <a:solidFill>
                  <a:srgbClr val="C00000"/>
                </a:solidFill>
              </a:rPr>
              <a:t> </a:t>
            </a:r>
            <a:r>
              <a:rPr lang="en-US" altLang="en-US" sz="2400" dirty="0" err="1" smtClean="0">
                <a:solidFill>
                  <a:srgbClr val="C00000"/>
                </a:solidFill>
              </a:rPr>
              <a:t>B</a:t>
            </a:r>
            <a:r>
              <a:rPr lang="en-US" altLang="en-US" sz="2400" dirty="0" err="1" smtClean="0">
                <a:solidFill>
                  <a:srgbClr val="C00000"/>
                </a:solidFill>
                <a:sym typeface="Symbol" panose="05050102010706020507" pitchFamily="18" charset="2"/>
              </a:rPr>
              <a:t>uAv</a:t>
            </a:r>
            <a:endParaRPr lang="en-US" altLang="en-US" sz="2400" dirty="0" smtClean="0">
              <a:solidFill>
                <a:srgbClr val="C00000"/>
              </a:solidFill>
              <a:sym typeface="Symbol" panose="05050102010706020507" pitchFamily="18" charset="2"/>
            </a:endParaRPr>
          </a:p>
          <a:p>
            <a:pPr marL="1257300" lvl="2" indent="-342900">
              <a:buFont typeface="Calibri" panose="020F0502020204030204" pitchFamily="34" charset="0"/>
              <a:buAutoNum type="arabicPeriod"/>
            </a:pPr>
            <a:r>
              <a:rPr lang="en-US" altLang="en-US" sz="2400" dirty="0" smtClean="0">
                <a:solidFill>
                  <a:srgbClr val="00B050"/>
                </a:solidFill>
                <a:sym typeface="Symbol" panose="05050102010706020507" pitchFamily="18" charset="2"/>
              </a:rPr>
              <a:t>If A is the start symbol , then put </a:t>
            </a:r>
            <a:r>
              <a:rPr lang="en-US" altLang="en-US" sz="2400" dirty="0" smtClean="0">
                <a:sym typeface="Symbol" panose="05050102010706020507" pitchFamily="18" charset="2"/>
              </a:rPr>
              <a:t>$ </a:t>
            </a:r>
            <a:r>
              <a:rPr lang="en-US" altLang="en-US" sz="2400" dirty="0" smtClean="0">
                <a:solidFill>
                  <a:srgbClr val="00B050"/>
                </a:solidFill>
                <a:sym typeface="Symbol" panose="05050102010706020507" pitchFamily="18" charset="2"/>
              </a:rPr>
              <a:t>in Follow (A)</a:t>
            </a:r>
          </a:p>
          <a:p>
            <a:pPr marL="1257300" lvl="2" indent="-342900">
              <a:buFont typeface="Calibri" panose="020F0502020204030204" pitchFamily="34" charset="0"/>
              <a:buAutoNum type="arabicPeriod"/>
            </a:pPr>
            <a:r>
              <a:rPr lang="en-US" altLang="en-US" sz="2400" dirty="0" smtClean="0">
                <a:solidFill>
                  <a:srgbClr val="3399FF"/>
                </a:solidFill>
                <a:sym typeface="Symbol" panose="05050102010706020507" pitchFamily="18" charset="2"/>
              </a:rPr>
              <a:t>If v is nonterminal, then everything in FIRST(v) </a:t>
            </a:r>
            <a:r>
              <a:rPr lang="en-US" altLang="en-US" sz="2400" dirty="0" smtClean="0">
                <a:sym typeface="Symbol" panose="05050102010706020507" pitchFamily="18" charset="2"/>
              </a:rPr>
              <a:t>except for  </a:t>
            </a:r>
            <a:r>
              <a:rPr lang="en-US" altLang="en-US" sz="2400" dirty="0" smtClean="0">
                <a:solidFill>
                  <a:srgbClr val="3399FF"/>
                </a:solidFill>
                <a:sym typeface="Symbol" panose="05050102010706020507" pitchFamily="18" charset="2"/>
              </a:rPr>
              <a:t>is in Follow(A)</a:t>
            </a:r>
          </a:p>
          <a:p>
            <a:pPr marL="1257300" lvl="2" indent="-342900">
              <a:buFont typeface="Calibri" panose="020F0502020204030204" pitchFamily="34" charset="0"/>
              <a:buAutoNum type="arabicPeriod"/>
            </a:pPr>
            <a:r>
              <a:rPr lang="en-US" altLang="en-US" sz="2400" dirty="0" smtClean="0">
                <a:sym typeface="Symbol" panose="05050102010706020507" pitchFamily="18" charset="2"/>
              </a:rPr>
              <a:t>If v derives  (i.e., v* ), then Follow(A) = Follow(B)</a:t>
            </a:r>
          </a:p>
        </p:txBody>
      </p:sp>
    </p:spTree>
    <p:extLst>
      <p:ext uri="{BB962C8B-B14F-4D97-AF65-F5344CB8AC3E}">
        <p14:creationId xmlns:p14="http://schemas.microsoft.com/office/powerpoint/2010/main" val="370324581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Footer Placeholder 4"/>
          <p:cNvSpPr>
            <a:spLocks noGrp="1"/>
          </p:cNvSpPr>
          <p:nvPr>
            <p:ph type="ftr" sz="quarter" idx="4294967295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mtClean="0"/>
              <a:t>Csci465</a:t>
            </a:r>
          </a:p>
        </p:txBody>
      </p:sp>
      <p:sp>
        <p:nvSpPr>
          <p:cNvPr id="38915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6745288" y="6491288"/>
            <a:ext cx="2133600" cy="366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0E198BE8-A4C0-413F-AE02-B03A5C41A77D}" type="slidenum">
              <a:rPr lang="en-US" altLang="en-US"/>
              <a:pPr eaLnBrk="1" hangingPunct="1"/>
              <a:t>41</a:t>
            </a:fld>
            <a:endParaRPr lang="en-US" altLang="en-US"/>
          </a:p>
        </p:txBody>
      </p:sp>
      <p:sp>
        <p:nvSpPr>
          <p:cNvPr id="3686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40517"/>
            <a:ext cx="7886700" cy="1325563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/>
              <a:t>Example 2: Compute Follow</a:t>
            </a:r>
          </a:p>
        </p:txBody>
      </p:sp>
      <p:sp>
        <p:nvSpPr>
          <p:cNvPr id="3891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-1" y="1733597"/>
            <a:ext cx="9025759" cy="4222657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en-US" dirty="0" smtClean="0"/>
              <a:t>Consider the following grammar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3200" dirty="0" err="1" smtClean="0"/>
              <a:t>S</a:t>
            </a:r>
            <a:r>
              <a:rPr lang="en-US" altLang="en-US" sz="3200" dirty="0" err="1" smtClean="0">
                <a:sym typeface="Symbol" panose="05050102010706020507" pitchFamily="18" charset="2"/>
              </a:rPr>
              <a:t>Bx</a:t>
            </a:r>
            <a:endParaRPr lang="en-US" altLang="en-US" sz="3200" dirty="0" smtClean="0">
              <a:sym typeface="Symbol" panose="05050102010706020507" pitchFamily="18" charset="2"/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altLang="en-US" sz="3200" dirty="0" err="1" smtClean="0"/>
              <a:t>A</a:t>
            </a:r>
            <a:r>
              <a:rPr lang="en-US" altLang="en-US" sz="3200" dirty="0" err="1" smtClean="0">
                <a:sym typeface="Symbol" panose="05050102010706020507" pitchFamily="18" charset="2"/>
              </a:rPr>
              <a:t>a</a:t>
            </a:r>
            <a:r>
              <a:rPr lang="en-US" altLang="en-US" sz="3200" dirty="0" err="1" smtClean="0">
                <a:solidFill>
                  <a:srgbClr val="33CC33"/>
                </a:solidFill>
                <a:sym typeface="Symbol" panose="05050102010706020507" pitchFamily="18" charset="2"/>
              </a:rPr>
              <a:t>A</a:t>
            </a:r>
            <a:endParaRPr lang="en-US" altLang="en-US" sz="3200" dirty="0" smtClean="0">
              <a:solidFill>
                <a:srgbClr val="33CC33"/>
              </a:solidFill>
              <a:sym typeface="Symbol" panose="05050102010706020507" pitchFamily="18" charset="2"/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altLang="en-US" sz="3200" dirty="0" err="1" smtClean="0"/>
              <a:t>A</a:t>
            </a:r>
            <a:r>
              <a:rPr lang="en-US" altLang="en-US" sz="3200" dirty="0" err="1" smtClean="0">
                <a:sym typeface="Symbol" panose="05050102010706020507" pitchFamily="18" charset="2"/>
              </a:rPr>
              <a:t>b</a:t>
            </a:r>
            <a:endParaRPr lang="en-US" altLang="en-US" sz="3200" dirty="0" smtClean="0">
              <a:sym typeface="Symbol" panose="05050102010706020507" pitchFamily="18" charset="2"/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altLang="en-US" sz="3200" dirty="0" err="1" smtClean="0"/>
              <a:t>B</a:t>
            </a:r>
            <a:r>
              <a:rPr lang="en-US" altLang="en-US" sz="3200" dirty="0" err="1" smtClean="0">
                <a:sym typeface="Symbol" panose="05050102010706020507" pitchFamily="18" charset="2"/>
              </a:rPr>
              <a:t>y</a:t>
            </a:r>
            <a:r>
              <a:rPr lang="en-US" altLang="en-US" sz="3200" dirty="0" err="1" smtClean="0">
                <a:solidFill>
                  <a:srgbClr val="FF0000"/>
                </a:solidFill>
                <a:sym typeface="Symbol" panose="05050102010706020507" pitchFamily="18" charset="2"/>
              </a:rPr>
              <a:t>A</a:t>
            </a:r>
            <a:r>
              <a:rPr lang="en-US" altLang="en-US" sz="3200" dirty="0" err="1" smtClean="0">
                <a:sym typeface="Symbol" panose="05050102010706020507" pitchFamily="18" charset="2"/>
              </a:rPr>
              <a:t>z</a:t>
            </a:r>
            <a:r>
              <a:rPr lang="en-US" altLang="en-US" sz="3200" dirty="0" err="1" smtClean="0">
                <a:solidFill>
                  <a:srgbClr val="0066FF"/>
                </a:solidFill>
                <a:sym typeface="Symbol" panose="05050102010706020507" pitchFamily="18" charset="2"/>
              </a:rPr>
              <a:t>A</a:t>
            </a:r>
            <a:endParaRPr lang="en-US" altLang="en-US" sz="3200" dirty="0" smtClean="0">
              <a:solidFill>
                <a:srgbClr val="0066FF"/>
              </a:solidFill>
              <a:sym typeface="Symbol" panose="05050102010706020507" pitchFamily="18" charset="2"/>
            </a:endParaRPr>
          </a:p>
          <a:p>
            <a:pPr eaLnBrk="1" hangingPunct="1">
              <a:lnSpc>
                <a:spcPct val="80000"/>
              </a:lnSpc>
            </a:pPr>
            <a:r>
              <a:rPr lang="en-US" altLang="en-US" dirty="0" smtClean="0">
                <a:sym typeface="Symbol" panose="05050102010706020507" pitchFamily="18" charset="2"/>
              </a:rPr>
              <a:t>Compute the Follow</a:t>
            </a:r>
            <a:r>
              <a:rPr lang="en-US" altLang="en-US" baseline="-25000" dirty="0" smtClean="0">
                <a:sym typeface="Symbol" panose="05050102010706020507" pitchFamily="18" charset="2"/>
              </a:rPr>
              <a:t>1</a:t>
            </a:r>
            <a:r>
              <a:rPr lang="en-US" altLang="en-US" dirty="0" smtClean="0">
                <a:sym typeface="Symbol" panose="05050102010706020507" pitchFamily="18" charset="2"/>
              </a:rPr>
              <a:t>(A)?</a:t>
            </a:r>
          </a:p>
          <a:p>
            <a:pPr lvl="1" eaLnBrk="1" hangingPunct="1">
              <a:lnSpc>
                <a:spcPct val="80000"/>
              </a:lnSpc>
            </a:pPr>
            <a:endParaRPr lang="en-US" altLang="en-US" sz="3200" dirty="0" smtClean="0">
              <a:sym typeface="Symbol" panose="05050102010706020507" pitchFamily="18" charset="2"/>
            </a:endParaRPr>
          </a:p>
          <a:p>
            <a:pPr lvl="1"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endParaRPr lang="en-US" altLang="en-US" sz="3200" dirty="0" smtClean="0"/>
          </a:p>
        </p:txBody>
      </p:sp>
    </p:spTree>
    <p:extLst>
      <p:ext uri="{BB962C8B-B14F-4D97-AF65-F5344CB8AC3E}">
        <p14:creationId xmlns:p14="http://schemas.microsoft.com/office/powerpoint/2010/main" val="334265954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Footer Placeholder 4"/>
          <p:cNvSpPr>
            <a:spLocks noGrp="1"/>
          </p:cNvSpPr>
          <p:nvPr>
            <p:ph type="ftr" sz="quarter" idx="4294967295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mtClean="0"/>
              <a:t>Csci465</a:t>
            </a:r>
          </a:p>
        </p:txBody>
      </p:sp>
      <p:sp>
        <p:nvSpPr>
          <p:cNvPr id="39939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6745288" y="6491288"/>
            <a:ext cx="2133600" cy="366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850C157C-D397-4F36-8A1A-0F6E254BB609}" type="slidenum">
              <a:rPr lang="en-US" altLang="en-US"/>
              <a:pPr eaLnBrk="1" hangingPunct="1"/>
              <a:t>42</a:t>
            </a:fld>
            <a:endParaRPr lang="en-US" altLang="en-US"/>
          </a:p>
        </p:txBody>
      </p:sp>
      <p:sp>
        <p:nvSpPr>
          <p:cNvPr id="3686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65126"/>
            <a:ext cx="8515350" cy="1325563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/>
              <a:t>Follow: Example 1 (solution) </a:t>
            </a:r>
          </a:p>
        </p:txBody>
      </p:sp>
      <p:sp>
        <p:nvSpPr>
          <p:cNvPr id="3994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8827" y="1956454"/>
            <a:ext cx="8946931" cy="4222657"/>
          </a:xfrm>
        </p:spPr>
        <p:txBody>
          <a:bodyPr>
            <a:normAutofit lnSpcReduction="10000"/>
          </a:bodyPr>
          <a:lstStyle/>
          <a:p>
            <a:pPr eaLnBrk="1" hangingPunct="1">
              <a:lnSpc>
                <a:spcPct val="80000"/>
              </a:lnSpc>
            </a:pPr>
            <a:r>
              <a:rPr lang="en-US" altLang="en-US" sz="2400" dirty="0" smtClean="0"/>
              <a:t>Consider the following grammar</a:t>
            </a:r>
          </a:p>
          <a:p>
            <a:pPr marL="914400" lvl="1" indent="-457200" eaLnBrk="1" hangingPunct="1">
              <a:lnSpc>
                <a:spcPct val="80000"/>
              </a:lnSpc>
              <a:buFont typeface="+mj-lt"/>
              <a:buAutoNum type="arabicPeriod"/>
            </a:pPr>
            <a:r>
              <a:rPr lang="en-US" altLang="en-US" dirty="0" err="1" smtClean="0"/>
              <a:t>S</a:t>
            </a:r>
            <a:r>
              <a:rPr lang="en-US" altLang="en-US" dirty="0" err="1" smtClean="0">
                <a:sym typeface="Symbol" panose="05050102010706020507" pitchFamily="18" charset="2"/>
              </a:rPr>
              <a:t>Bx</a:t>
            </a:r>
            <a:endParaRPr lang="en-US" altLang="en-US" dirty="0" smtClean="0">
              <a:sym typeface="Symbol" panose="05050102010706020507" pitchFamily="18" charset="2"/>
            </a:endParaRPr>
          </a:p>
          <a:p>
            <a:pPr marL="914400" lvl="1" indent="-457200" eaLnBrk="1" hangingPunct="1">
              <a:lnSpc>
                <a:spcPct val="80000"/>
              </a:lnSpc>
              <a:buFont typeface="+mj-lt"/>
              <a:buAutoNum type="arabicPeriod"/>
            </a:pPr>
            <a:r>
              <a:rPr lang="en-US" altLang="en-US" dirty="0" err="1" smtClean="0"/>
              <a:t>A</a:t>
            </a:r>
            <a:r>
              <a:rPr lang="en-US" altLang="en-US" dirty="0" err="1" smtClean="0">
                <a:sym typeface="Symbol" panose="05050102010706020507" pitchFamily="18" charset="2"/>
              </a:rPr>
              <a:t>a</a:t>
            </a:r>
            <a:r>
              <a:rPr lang="en-US" altLang="en-US" dirty="0" err="1" smtClean="0">
                <a:solidFill>
                  <a:srgbClr val="33CC33"/>
                </a:solidFill>
                <a:sym typeface="Symbol" panose="05050102010706020507" pitchFamily="18" charset="2"/>
              </a:rPr>
              <a:t>A</a:t>
            </a:r>
            <a:endParaRPr lang="en-US" altLang="en-US" dirty="0" smtClean="0">
              <a:solidFill>
                <a:srgbClr val="33CC33"/>
              </a:solidFill>
              <a:sym typeface="Symbol" panose="05050102010706020507" pitchFamily="18" charset="2"/>
            </a:endParaRPr>
          </a:p>
          <a:p>
            <a:pPr marL="914400" lvl="1" indent="-457200" eaLnBrk="1" hangingPunct="1">
              <a:lnSpc>
                <a:spcPct val="80000"/>
              </a:lnSpc>
              <a:buFont typeface="+mj-lt"/>
              <a:buAutoNum type="arabicPeriod"/>
            </a:pPr>
            <a:r>
              <a:rPr lang="en-US" altLang="en-US" dirty="0" err="1" smtClean="0"/>
              <a:t>A</a:t>
            </a:r>
            <a:r>
              <a:rPr lang="en-US" altLang="en-US" dirty="0" err="1" smtClean="0">
                <a:sym typeface="Symbol" panose="05050102010706020507" pitchFamily="18" charset="2"/>
              </a:rPr>
              <a:t>b</a:t>
            </a:r>
            <a:endParaRPr lang="en-US" altLang="en-US" dirty="0" smtClean="0">
              <a:sym typeface="Symbol" panose="05050102010706020507" pitchFamily="18" charset="2"/>
            </a:endParaRPr>
          </a:p>
          <a:p>
            <a:pPr marL="914400" lvl="1" indent="-457200" eaLnBrk="1" hangingPunct="1">
              <a:lnSpc>
                <a:spcPct val="80000"/>
              </a:lnSpc>
              <a:buFont typeface="+mj-lt"/>
              <a:buAutoNum type="arabicPeriod"/>
            </a:pPr>
            <a:r>
              <a:rPr lang="en-US" altLang="en-US" dirty="0" err="1" smtClean="0"/>
              <a:t>B</a:t>
            </a:r>
            <a:r>
              <a:rPr lang="en-US" altLang="en-US" dirty="0" err="1" smtClean="0">
                <a:sym typeface="Symbol" panose="05050102010706020507" pitchFamily="18" charset="2"/>
              </a:rPr>
              <a:t>y</a:t>
            </a:r>
            <a:r>
              <a:rPr lang="en-US" altLang="en-US" dirty="0" err="1" smtClean="0">
                <a:solidFill>
                  <a:srgbClr val="FF0000"/>
                </a:solidFill>
                <a:sym typeface="Symbol" panose="05050102010706020507" pitchFamily="18" charset="2"/>
              </a:rPr>
              <a:t>A</a:t>
            </a:r>
            <a:r>
              <a:rPr lang="en-US" altLang="en-US" dirty="0" err="1" smtClean="0">
                <a:sym typeface="Symbol" panose="05050102010706020507" pitchFamily="18" charset="2"/>
              </a:rPr>
              <a:t>z</a:t>
            </a:r>
            <a:r>
              <a:rPr lang="en-US" altLang="en-US" dirty="0" err="1" smtClean="0">
                <a:solidFill>
                  <a:srgbClr val="0066FF"/>
                </a:solidFill>
                <a:sym typeface="Symbol" panose="05050102010706020507" pitchFamily="18" charset="2"/>
              </a:rPr>
              <a:t>A</a:t>
            </a:r>
            <a:endParaRPr lang="en-US" altLang="en-US" dirty="0" smtClean="0">
              <a:solidFill>
                <a:srgbClr val="0066FF"/>
              </a:solidFill>
              <a:sym typeface="Symbol" panose="05050102010706020507" pitchFamily="18" charset="2"/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altLang="en-US" dirty="0" smtClean="0">
                <a:sym typeface="Symbol" panose="05050102010706020507" pitchFamily="18" charset="2"/>
              </a:rPr>
              <a:t>Compute the Follow</a:t>
            </a:r>
            <a:r>
              <a:rPr lang="en-US" altLang="en-US" baseline="-25000" dirty="0" smtClean="0">
                <a:sym typeface="Symbol" panose="05050102010706020507" pitchFamily="18" charset="2"/>
              </a:rPr>
              <a:t>1</a:t>
            </a:r>
            <a:r>
              <a:rPr lang="en-US" altLang="en-US" dirty="0" smtClean="0">
                <a:sym typeface="Symbol" panose="05050102010706020507" pitchFamily="18" charset="2"/>
              </a:rPr>
              <a:t>(A)?</a:t>
            </a:r>
          </a:p>
          <a:p>
            <a:pPr lvl="2" eaLnBrk="1" hangingPunct="1">
              <a:lnSpc>
                <a:spcPct val="80000"/>
              </a:lnSpc>
            </a:pPr>
            <a:r>
              <a:rPr lang="en-US" altLang="en-US" sz="2400" dirty="0" smtClean="0">
                <a:solidFill>
                  <a:srgbClr val="C00000"/>
                </a:solidFill>
                <a:sym typeface="Symbol" panose="05050102010706020507" pitchFamily="18" charset="2"/>
              </a:rPr>
              <a:t>Find All A on the R.H.S (there are 3 As)</a:t>
            </a:r>
          </a:p>
          <a:p>
            <a:pPr lvl="2" eaLnBrk="1" hangingPunct="1">
              <a:lnSpc>
                <a:spcPct val="80000"/>
              </a:lnSpc>
            </a:pPr>
            <a:r>
              <a:rPr lang="en-US" altLang="en-US" sz="2400" dirty="0" smtClean="0">
                <a:solidFill>
                  <a:schemeClr val="bg2">
                    <a:lumMod val="10000"/>
                  </a:schemeClr>
                </a:solidFill>
                <a:sym typeface="Symbol" panose="05050102010706020507" pitchFamily="18" charset="2"/>
              </a:rPr>
              <a:t>Find any terminal right after A</a:t>
            </a:r>
          </a:p>
          <a:p>
            <a:pPr lvl="3" eaLnBrk="1" hangingPunct="1">
              <a:lnSpc>
                <a:spcPct val="80000"/>
              </a:lnSpc>
            </a:pPr>
            <a:r>
              <a:rPr lang="en-US" altLang="en-US" sz="2400" dirty="0" smtClean="0">
                <a:solidFill>
                  <a:srgbClr val="00B050"/>
                </a:solidFill>
                <a:sym typeface="Symbol" panose="05050102010706020507" pitchFamily="18" charset="2"/>
              </a:rPr>
              <a:t>Add  the terminal, z, to the set = {z}</a:t>
            </a:r>
          </a:p>
          <a:p>
            <a:pPr lvl="2" eaLnBrk="1" hangingPunct="1">
              <a:lnSpc>
                <a:spcPct val="80000"/>
              </a:lnSpc>
            </a:pPr>
            <a:r>
              <a:rPr lang="en-US" altLang="en-US" sz="2400" dirty="0" smtClean="0">
                <a:sym typeface="Symbol" panose="05050102010706020507" pitchFamily="18" charset="2"/>
              </a:rPr>
              <a:t>Find Follow of non-terminal on </a:t>
            </a:r>
            <a:r>
              <a:rPr lang="en-US" altLang="en-US" sz="2400" dirty="0" smtClean="0">
                <a:solidFill>
                  <a:srgbClr val="FF0000"/>
                </a:solidFill>
                <a:sym typeface="Symbol" panose="05050102010706020507" pitchFamily="18" charset="2"/>
              </a:rPr>
              <a:t>L.H.S </a:t>
            </a:r>
            <a:r>
              <a:rPr lang="en-US" altLang="en-US" sz="2400" dirty="0" smtClean="0">
                <a:sym typeface="Symbol" panose="05050102010706020507" pitchFamily="18" charset="2"/>
              </a:rPr>
              <a:t>of A (i.e., B)</a:t>
            </a:r>
          </a:p>
          <a:p>
            <a:pPr lvl="3" eaLnBrk="1" hangingPunct="1">
              <a:lnSpc>
                <a:spcPct val="80000"/>
              </a:lnSpc>
            </a:pPr>
            <a:r>
              <a:rPr lang="en-US" altLang="en-US" sz="2400" dirty="0" smtClean="0">
                <a:solidFill>
                  <a:srgbClr val="7030A0"/>
                </a:solidFill>
                <a:sym typeface="Symbol" panose="05050102010706020507" pitchFamily="18" charset="2"/>
              </a:rPr>
              <a:t>Follow(B)=First(x)= {x}</a:t>
            </a:r>
          </a:p>
          <a:p>
            <a:pPr lvl="2" eaLnBrk="1" hangingPunct="1">
              <a:lnSpc>
                <a:spcPct val="80000"/>
              </a:lnSpc>
            </a:pPr>
            <a:r>
              <a:rPr lang="en-US" altLang="en-US" sz="2400" dirty="0" smtClean="0">
                <a:sym typeface="Symbol" panose="05050102010706020507" pitchFamily="18" charset="2"/>
              </a:rPr>
              <a:t>Follow(A) is  L.H.S ignored (i.e., Rule.2)? recursion</a:t>
            </a:r>
          </a:p>
          <a:p>
            <a:pPr lvl="3" eaLnBrk="1" hangingPunct="1">
              <a:lnSpc>
                <a:spcPct val="80000"/>
              </a:lnSpc>
            </a:pPr>
            <a:r>
              <a:rPr lang="en-US" altLang="en-US" sz="2400" dirty="0" smtClean="0">
                <a:solidFill>
                  <a:srgbClr val="0070C0"/>
                </a:solidFill>
                <a:sym typeface="Symbol" panose="05050102010706020507" pitchFamily="18" charset="2"/>
              </a:rPr>
              <a:t>Follow</a:t>
            </a:r>
            <a:r>
              <a:rPr lang="en-US" altLang="en-US" sz="2400" baseline="-25000" dirty="0" smtClean="0">
                <a:solidFill>
                  <a:srgbClr val="0070C0"/>
                </a:solidFill>
                <a:sym typeface="Symbol" panose="05050102010706020507" pitchFamily="18" charset="2"/>
              </a:rPr>
              <a:t> </a:t>
            </a:r>
            <a:r>
              <a:rPr lang="en-US" altLang="en-US" sz="2400" dirty="0" smtClean="0">
                <a:solidFill>
                  <a:srgbClr val="0070C0"/>
                </a:solidFill>
                <a:sym typeface="Symbol" panose="05050102010706020507" pitchFamily="18" charset="2"/>
              </a:rPr>
              <a:t>(A)= {z} U{x} = {</a:t>
            </a:r>
            <a:r>
              <a:rPr lang="en-US" altLang="en-US" sz="2400" dirty="0" err="1" smtClean="0">
                <a:solidFill>
                  <a:srgbClr val="0070C0"/>
                </a:solidFill>
                <a:sym typeface="Symbol" panose="05050102010706020507" pitchFamily="18" charset="2"/>
              </a:rPr>
              <a:t>z,x</a:t>
            </a:r>
            <a:r>
              <a:rPr lang="en-US" altLang="en-US" sz="2400" dirty="0" smtClean="0">
                <a:solidFill>
                  <a:srgbClr val="0070C0"/>
                </a:solidFill>
                <a:sym typeface="Symbol" panose="05050102010706020507" pitchFamily="18" charset="2"/>
              </a:rPr>
              <a:t>}</a:t>
            </a:r>
          </a:p>
          <a:p>
            <a:pPr lvl="1" eaLnBrk="1" hangingPunct="1">
              <a:lnSpc>
                <a:spcPct val="80000"/>
              </a:lnSpc>
            </a:pPr>
            <a:endParaRPr lang="en-US" altLang="en-US" sz="2400" dirty="0" smtClean="0">
              <a:sym typeface="Symbol" panose="05050102010706020507" pitchFamily="18" charset="2"/>
            </a:endParaRPr>
          </a:p>
          <a:p>
            <a:pPr lvl="1"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endParaRPr lang="en-US" alt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185772412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Footer Placeholder 4"/>
          <p:cNvSpPr>
            <a:spLocks noGrp="1"/>
          </p:cNvSpPr>
          <p:nvPr>
            <p:ph type="ftr" sz="quarter" idx="4294967295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mtClean="0"/>
              <a:t>Csci465</a:t>
            </a:r>
          </a:p>
        </p:txBody>
      </p:sp>
      <p:sp>
        <p:nvSpPr>
          <p:cNvPr id="40963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6745288" y="6491288"/>
            <a:ext cx="2133600" cy="366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1BEBF691-27BF-4713-ACCE-A70E3DC1B340}" type="slidenum">
              <a:rPr lang="en-US" altLang="en-US"/>
              <a:pPr eaLnBrk="1" hangingPunct="1"/>
              <a:t>43</a:t>
            </a:fld>
            <a:endParaRPr lang="en-US" altLang="en-US"/>
          </a:p>
        </p:txBody>
      </p:sp>
      <p:sp>
        <p:nvSpPr>
          <p:cNvPr id="37892" name="Rectangle 2"/>
          <p:cNvSpPr>
            <a:spLocks noGrp="1" noChangeArrowheads="1"/>
          </p:cNvSpPr>
          <p:nvPr>
            <p:ph type="title"/>
          </p:nvPr>
        </p:nvSpPr>
        <p:spPr>
          <a:xfrm>
            <a:off x="134007" y="365126"/>
            <a:ext cx="8381343" cy="1325563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/>
              <a:t>Example 2: First and Follow</a:t>
            </a:r>
          </a:p>
        </p:txBody>
      </p:sp>
      <p:sp>
        <p:nvSpPr>
          <p:cNvPr id="4096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1790916"/>
            <a:ext cx="7886700" cy="4222657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Consider the following grammar</a:t>
            </a:r>
          </a:p>
          <a:p>
            <a:pPr lvl="1" eaLnBrk="1" hangingPunct="1"/>
            <a:r>
              <a:rPr lang="en-US" altLang="en-US" dirty="0" smtClean="0"/>
              <a:t>E</a:t>
            </a:r>
            <a:r>
              <a:rPr lang="en-US" altLang="en-US" dirty="0" smtClean="0">
                <a:sym typeface="Symbol" panose="05050102010706020507" pitchFamily="18" charset="2"/>
              </a:rPr>
              <a:t>TE’</a:t>
            </a:r>
          </a:p>
          <a:p>
            <a:pPr lvl="1" eaLnBrk="1" hangingPunct="1"/>
            <a:r>
              <a:rPr lang="en-US" altLang="en-US" dirty="0" smtClean="0"/>
              <a:t>E’</a:t>
            </a:r>
            <a:r>
              <a:rPr lang="en-US" altLang="en-US" dirty="0" smtClean="0">
                <a:sym typeface="Symbol" panose="05050102010706020507" pitchFamily="18" charset="2"/>
              </a:rPr>
              <a:t></a:t>
            </a:r>
            <a:r>
              <a:rPr lang="en-US" altLang="en-US" dirty="0" smtClean="0">
                <a:solidFill>
                  <a:srgbClr val="FF0000"/>
                </a:solidFill>
                <a:sym typeface="Symbol" panose="05050102010706020507" pitchFamily="18" charset="2"/>
              </a:rPr>
              <a:t>+</a:t>
            </a:r>
            <a:r>
              <a:rPr lang="en-US" altLang="en-US" dirty="0" smtClean="0">
                <a:sym typeface="Symbol" panose="05050102010706020507" pitchFamily="18" charset="2"/>
              </a:rPr>
              <a:t>TE’ |</a:t>
            </a:r>
          </a:p>
          <a:p>
            <a:pPr lvl="1" eaLnBrk="1" hangingPunct="1"/>
            <a:r>
              <a:rPr lang="en-US" altLang="en-US" dirty="0" smtClean="0"/>
              <a:t>T</a:t>
            </a:r>
            <a:r>
              <a:rPr lang="en-US" altLang="en-US" dirty="0" smtClean="0">
                <a:sym typeface="Symbol" panose="05050102010706020507" pitchFamily="18" charset="2"/>
              </a:rPr>
              <a:t>FT’</a:t>
            </a:r>
          </a:p>
          <a:p>
            <a:pPr lvl="1" eaLnBrk="1" hangingPunct="1"/>
            <a:r>
              <a:rPr lang="en-US" altLang="en-US" dirty="0" smtClean="0"/>
              <a:t>T’</a:t>
            </a:r>
            <a:r>
              <a:rPr lang="en-US" altLang="en-US" dirty="0" smtClean="0">
                <a:sym typeface="Symbol" panose="05050102010706020507" pitchFamily="18" charset="2"/>
              </a:rPr>
              <a:t></a:t>
            </a:r>
            <a:r>
              <a:rPr lang="en-US" altLang="en-US" dirty="0" smtClean="0">
                <a:solidFill>
                  <a:srgbClr val="FF0000"/>
                </a:solidFill>
                <a:sym typeface="Symbol" panose="05050102010706020507" pitchFamily="18" charset="2"/>
              </a:rPr>
              <a:t>*</a:t>
            </a:r>
            <a:r>
              <a:rPr lang="en-US" altLang="en-US" dirty="0" smtClean="0">
                <a:sym typeface="Symbol" panose="05050102010706020507" pitchFamily="18" charset="2"/>
              </a:rPr>
              <a:t>FT’| </a:t>
            </a:r>
          </a:p>
          <a:p>
            <a:pPr lvl="1" eaLnBrk="1" hangingPunct="1"/>
            <a:r>
              <a:rPr lang="en-US" altLang="en-US" dirty="0" smtClean="0"/>
              <a:t>F</a:t>
            </a:r>
            <a:r>
              <a:rPr lang="en-US" altLang="en-US" dirty="0" smtClean="0">
                <a:sym typeface="Symbol" panose="05050102010706020507" pitchFamily="18" charset="2"/>
              </a:rPr>
              <a:t></a:t>
            </a:r>
            <a:r>
              <a:rPr lang="en-US" altLang="en-US" dirty="0" smtClean="0">
                <a:solidFill>
                  <a:srgbClr val="FF0000"/>
                </a:solidFill>
                <a:sym typeface="Symbol" panose="05050102010706020507" pitchFamily="18" charset="2"/>
              </a:rPr>
              <a:t>(</a:t>
            </a:r>
            <a:r>
              <a:rPr lang="en-US" altLang="en-US" dirty="0" smtClean="0">
                <a:sym typeface="Symbol" panose="05050102010706020507" pitchFamily="18" charset="2"/>
              </a:rPr>
              <a:t>E</a:t>
            </a:r>
            <a:r>
              <a:rPr lang="en-US" altLang="en-US" dirty="0" smtClean="0">
                <a:solidFill>
                  <a:srgbClr val="FF0000"/>
                </a:solidFill>
                <a:sym typeface="Symbol" panose="05050102010706020507" pitchFamily="18" charset="2"/>
              </a:rPr>
              <a:t>)</a:t>
            </a:r>
            <a:r>
              <a:rPr lang="en-US" altLang="en-US" dirty="0" smtClean="0">
                <a:sym typeface="Symbol" panose="05050102010706020507" pitchFamily="18" charset="2"/>
              </a:rPr>
              <a:t>|</a:t>
            </a:r>
            <a:r>
              <a:rPr lang="en-US" altLang="en-US" b="1" dirty="0" smtClean="0">
                <a:solidFill>
                  <a:srgbClr val="CC0000"/>
                </a:solidFill>
                <a:sym typeface="Symbol" panose="05050102010706020507" pitchFamily="18" charset="2"/>
              </a:rPr>
              <a:t> id</a:t>
            </a:r>
          </a:p>
          <a:p>
            <a:pPr eaLnBrk="1" hangingPunct="1"/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8984169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Footer Placeholder 4"/>
          <p:cNvSpPr>
            <a:spLocks noGrp="1"/>
          </p:cNvSpPr>
          <p:nvPr>
            <p:ph type="ftr" sz="quarter" idx="4294967295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mtClean="0"/>
              <a:t>Csci465</a:t>
            </a:r>
          </a:p>
        </p:txBody>
      </p:sp>
      <p:sp>
        <p:nvSpPr>
          <p:cNvPr id="40963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6745288" y="6491288"/>
            <a:ext cx="2133600" cy="366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1BEBF691-27BF-4713-ACCE-A70E3DC1B340}" type="slidenum">
              <a:rPr lang="en-US" altLang="en-US"/>
              <a:pPr eaLnBrk="1" hangingPunct="1"/>
              <a:t>44</a:t>
            </a:fld>
            <a:endParaRPr lang="en-US" altLang="en-US"/>
          </a:p>
        </p:txBody>
      </p:sp>
      <p:sp>
        <p:nvSpPr>
          <p:cNvPr id="3789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/>
              <a:t>Example 2: First and Follow</a:t>
            </a:r>
          </a:p>
        </p:txBody>
      </p:sp>
      <p:sp>
        <p:nvSpPr>
          <p:cNvPr id="4096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Consider the following grammar</a:t>
            </a:r>
          </a:p>
          <a:p>
            <a:pPr lvl="1" eaLnBrk="1" hangingPunct="1"/>
            <a:r>
              <a:rPr lang="en-US" altLang="en-US" smtClean="0"/>
              <a:t>E</a:t>
            </a:r>
            <a:r>
              <a:rPr lang="en-US" altLang="en-US" smtClean="0">
                <a:sym typeface="Symbol" panose="05050102010706020507" pitchFamily="18" charset="2"/>
              </a:rPr>
              <a:t>TE’</a:t>
            </a:r>
          </a:p>
          <a:p>
            <a:pPr lvl="1" eaLnBrk="1" hangingPunct="1"/>
            <a:r>
              <a:rPr lang="en-US" altLang="en-US" smtClean="0"/>
              <a:t>E’</a:t>
            </a:r>
            <a:r>
              <a:rPr lang="en-US" altLang="en-US" smtClean="0">
                <a:sym typeface="Symbol" panose="05050102010706020507" pitchFamily="18" charset="2"/>
              </a:rPr>
              <a:t></a:t>
            </a:r>
            <a:r>
              <a:rPr lang="en-US" altLang="en-US" smtClean="0">
                <a:solidFill>
                  <a:srgbClr val="FF0000"/>
                </a:solidFill>
                <a:sym typeface="Symbol" panose="05050102010706020507" pitchFamily="18" charset="2"/>
              </a:rPr>
              <a:t>+</a:t>
            </a:r>
            <a:r>
              <a:rPr lang="en-US" altLang="en-US" smtClean="0">
                <a:sym typeface="Symbol" panose="05050102010706020507" pitchFamily="18" charset="2"/>
              </a:rPr>
              <a:t>TE’ |</a:t>
            </a:r>
          </a:p>
          <a:p>
            <a:pPr lvl="1" eaLnBrk="1" hangingPunct="1"/>
            <a:r>
              <a:rPr lang="en-US" altLang="en-US" smtClean="0"/>
              <a:t>T</a:t>
            </a:r>
            <a:r>
              <a:rPr lang="en-US" altLang="en-US" smtClean="0">
                <a:sym typeface="Symbol" panose="05050102010706020507" pitchFamily="18" charset="2"/>
              </a:rPr>
              <a:t>FT’</a:t>
            </a:r>
          </a:p>
          <a:p>
            <a:pPr lvl="1" eaLnBrk="1" hangingPunct="1"/>
            <a:r>
              <a:rPr lang="en-US" altLang="en-US" smtClean="0"/>
              <a:t>T’</a:t>
            </a:r>
            <a:r>
              <a:rPr lang="en-US" altLang="en-US" smtClean="0">
                <a:sym typeface="Symbol" panose="05050102010706020507" pitchFamily="18" charset="2"/>
              </a:rPr>
              <a:t></a:t>
            </a:r>
            <a:r>
              <a:rPr lang="en-US" altLang="en-US" smtClean="0">
                <a:solidFill>
                  <a:srgbClr val="FF0000"/>
                </a:solidFill>
                <a:sym typeface="Symbol" panose="05050102010706020507" pitchFamily="18" charset="2"/>
              </a:rPr>
              <a:t>*</a:t>
            </a:r>
            <a:r>
              <a:rPr lang="en-US" altLang="en-US" smtClean="0">
                <a:sym typeface="Symbol" panose="05050102010706020507" pitchFamily="18" charset="2"/>
              </a:rPr>
              <a:t>FT’| </a:t>
            </a:r>
          </a:p>
          <a:p>
            <a:pPr lvl="1" eaLnBrk="1" hangingPunct="1"/>
            <a:r>
              <a:rPr lang="en-US" altLang="en-US" smtClean="0"/>
              <a:t>F</a:t>
            </a:r>
            <a:r>
              <a:rPr lang="en-US" altLang="en-US" smtClean="0">
                <a:sym typeface="Symbol" panose="05050102010706020507" pitchFamily="18" charset="2"/>
              </a:rPr>
              <a:t></a:t>
            </a:r>
            <a:r>
              <a:rPr lang="en-US" altLang="en-US" smtClean="0">
                <a:solidFill>
                  <a:srgbClr val="FF0000"/>
                </a:solidFill>
                <a:sym typeface="Symbol" panose="05050102010706020507" pitchFamily="18" charset="2"/>
              </a:rPr>
              <a:t>(</a:t>
            </a:r>
            <a:r>
              <a:rPr lang="en-US" altLang="en-US" smtClean="0">
                <a:sym typeface="Symbol" panose="05050102010706020507" pitchFamily="18" charset="2"/>
              </a:rPr>
              <a:t>E</a:t>
            </a:r>
            <a:r>
              <a:rPr lang="en-US" altLang="en-US" smtClean="0">
                <a:solidFill>
                  <a:srgbClr val="FF0000"/>
                </a:solidFill>
                <a:sym typeface="Symbol" panose="05050102010706020507" pitchFamily="18" charset="2"/>
              </a:rPr>
              <a:t>)</a:t>
            </a:r>
            <a:r>
              <a:rPr lang="en-US" altLang="en-US" smtClean="0">
                <a:sym typeface="Symbol" panose="05050102010706020507" pitchFamily="18" charset="2"/>
              </a:rPr>
              <a:t>|</a:t>
            </a:r>
            <a:r>
              <a:rPr lang="en-US" altLang="en-US" b="1" smtClean="0">
                <a:solidFill>
                  <a:srgbClr val="CC0000"/>
                </a:solidFill>
                <a:sym typeface="Symbol" panose="05050102010706020507" pitchFamily="18" charset="2"/>
              </a:rPr>
              <a:t> id</a:t>
            </a:r>
          </a:p>
          <a:p>
            <a:pPr eaLnBrk="1" hangingPunct="1"/>
            <a:endParaRPr lang="en-US" altLang="en-US" smtClean="0"/>
          </a:p>
        </p:txBody>
      </p:sp>
      <p:sp>
        <p:nvSpPr>
          <p:cNvPr id="2" name="Rectangle 1"/>
          <p:cNvSpPr/>
          <p:nvPr/>
        </p:nvSpPr>
        <p:spPr>
          <a:xfrm>
            <a:off x="159417" y="4909892"/>
            <a:ext cx="9068803" cy="1534984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en-US" sz="2400" dirty="0">
                <a:sym typeface="Symbol" panose="05050102010706020507" pitchFamily="18" charset="2"/>
              </a:rPr>
              <a:t>FIRST (E)=FIRST(T)=FIRST(F)={</a:t>
            </a:r>
            <a:r>
              <a:rPr lang="en-US" altLang="en-US" sz="2400" dirty="0">
                <a:solidFill>
                  <a:srgbClr val="FF0000"/>
                </a:solidFill>
                <a:sym typeface="Symbol" panose="05050102010706020507" pitchFamily="18" charset="2"/>
              </a:rPr>
              <a:t>(</a:t>
            </a:r>
            <a:r>
              <a:rPr lang="en-US" altLang="en-US" sz="2400" dirty="0">
                <a:sym typeface="Symbol" panose="05050102010706020507" pitchFamily="18" charset="2"/>
              </a:rPr>
              <a:t>,</a:t>
            </a:r>
            <a:r>
              <a:rPr lang="en-US" altLang="en-US" sz="2400" dirty="0">
                <a:solidFill>
                  <a:srgbClr val="FF0000"/>
                </a:solidFill>
                <a:sym typeface="Symbol" panose="05050102010706020507" pitchFamily="18" charset="2"/>
              </a:rPr>
              <a:t>id</a:t>
            </a:r>
            <a:r>
              <a:rPr lang="en-US" altLang="en-US" sz="2400" dirty="0">
                <a:sym typeface="Symbol" panose="05050102010706020507" pitchFamily="18" charset="2"/>
              </a:rPr>
              <a:t>}</a:t>
            </a:r>
          </a:p>
          <a:p>
            <a:pPr lvl="1"/>
            <a:r>
              <a:rPr lang="en-US" altLang="en-US" sz="2400" dirty="0">
                <a:sym typeface="Symbol" panose="05050102010706020507" pitchFamily="18" charset="2"/>
              </a:rPr>
              <a:t>FIRST(E’)={</a:t>
            </a:r>
            <a:r>
              <a:rPr lang="en-US" altLang="en-US" sz="2400" dirty="0">
                <a:solidFill>
                  <a:srgbClr val="FF0000"/>
                </a:solidFill>
                <a:sym typeface="Symbol" panose="05050102010706020507" pitchFamily="18" charset="2"/>
              </a:rPr>
              <a:t>+</a:t>
            </a:r>
            <a:r>
              <a:rPr lang="en-US" altLang="en-US" sz="2400" dirty="0">
                <a:sym typeface="Symbol" panose="05050102010706020507" pitchFamily="18" charset="2"/>
              </a:rPr>
              <a:t>, </a:t>
            </a:r>
            <a:r>
              <a:rPr lang="en-US" altLang="en-US" sz="2400" dirty="0">
                <a:solidFill>
                  <a:srgbClr val="FF0000"/>
                </a:solidFill>
                <a:sym typeface="Symbol" panose="05050102010706020507" pitchFamily="18" charset="2"/>
              </a:rPr>
              <a:t></a:t>
            </a:r>
            <a:r>
              <a:rPr lang="en-US" altLang="en-US" sz="2400" dirty="0">
                <a:sym typeface="Symbol" panose="05050102010706020507" pitchFamily="18" charset="2"/>
              </a:rPr>
              <a:t>}</a:t>
            </a:r>
          </a:p>
          <a:p>
            <a:pPr lvl="1"/>
            <a:r>
              <a:rPr lang="en-US" altLang="en-US" sz="2400" dirty="0">
                <a:sym typeface="Symbol" panose="05050102010706020507" pitchFamily="18" charset="2"/>
              </a:rPr>
              <a:t>FIRST(T’) = {</a:t>
            </a:r>
            <a:r>
              <a:rPr lang="en-US" altLang="en-US" sz="2400" dirty="0">
                <a:solidFill>
                  <a:srgbClr val="FF0000"/>
                </a:solidFill>
                <a:sym typeface="Symbol" panose="05050102010706020507" pitchFamily="18" charset="2"/>
              </a:rPr>
              <a:t>*</a:t>
            </a:r>
            <a:r>
              <a:rPr lang="en-US" altLang="en-US" sz="2400" dirty="0">
                <a:sym typeface="Symbol" panose="05050102010706020507" pitchFamily="18" charset="2"/>
              </a:rPr>
              <a:t>, </a:t>
            </a:r>
            <a:r>
              <a:rPr lang="en-US" altLang="en-US" sz="2400" dirty="0">
                <a:solidFill>
                  <a:srgbClr val="FF0000"/>
                </a:solidFill>
                <a:sym typeface="Symbol" panose="05050102010706020507" pitchFamily="18" charset="2"/>
              </a:rPr>
              <a:t></a:t>
            </a:r>
            <a:r>
              <a:rPr lang="en-US" altLang="en-US" sz="2400" dirty="0">
                <a:sym typeface="Symbol" panose="05050102010706020507" pitchFamily="18" charset="2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49936586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Footer Placeholder 4"/>
          <p:cNvSpPr>
            <a:spLocks noGrp="1"/>
          </p:cNvSpPr>
          <p:nvPr>
            <p:ph type="ftr" sz="quarter" idx="4294967295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mtClean="0"/>
              <a:t>Csci465</a:t>
            </a:r>
          </a:p>
        </p:txBody>
      </p:sp>
      <p:sp>
        <p:nvSpPr>
          <p:cNvPr id="43011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6745288" y="6491288"/>
            <a:ext cx="2133600" cy="366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B489714C-39A2-4F7B-B80A-20970D0F1A31}" type="slidenum">
              <a:rPr lang="en-US" altLang="en-US"/>
              <a:pPr eaLnBrk="1" hangingPunct="1"/>
              <a:t>45</a:t>
            </a:fld>
            <a:endParaRPr lang="en-US" altLang="en-US"/>
          </a:p>
        </p:txBody>
      </p:sp>
      <p:sp>
        <p:nvSpPr>
          <p:cNvPr id="39940" name="Rectangle 2"/>
          <p:cNvSpPr>
            <a:spLocks noGrp="1" noChangeArrowheads="1"/>
          </p:cNvSpPr>
          <p:nvPr>
            <p:ph type="title"/>
          </p:nvPr>
        </p:nvSpPr>
        <p:spPr>
          <a:xfrm>
            <a:off x="300789" y="365126"/>
            <a:ext cx="8214561" cy="1325563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/>
              <a:t>To compute Follow for the Grammar</a:t>
            </a:r>
          </a:p>
        </p:txBody>
      </p:sp>
      <p:sp>
        <p:nvSpPr>
          <p:cNvPr id="4301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945" y="1956454"/>
            <a:ext cx="8970579" cy="4222657"/>
          </a:xfrm>
        </p:spPr>
        <p:txBody>
          <a:bodyPr>
            <a:normAutofit fontScale="85000" lnSpcReduction="20000"/>
          </a:bodyPr>
          <a:lstStyle/>
          <a:p>
            <a:pPr eaLnBrk="1" hangingPunct="1">
              <a:lnSpc>
                <a:spcPct val="90000"/>
              </a:lnSpc>
            </a:pPr>
            <a:r>
              <a:rPr lang="en-US" altLang="en-US" sz="2800" dirty="0" smtClean="0"/>
              <a:t>Consider the following grammar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 dirty="0" smtClean="0"/>
              <a:t>E</a:t>
            </a:r>
            <a:r>
              <a:rPr lang="en-US" altLang="en-US" sz="2400" dirty="0" smtClean="0">
                <a:sym typeface="Symbol" panose="05050102010706020507" pitchFamily="18" charset="2"/>
              </a:rPr>
              <a:t>TE’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 dirty="0" smtClean="0"/>
              <a:t>E’</a:t>
            </a:r>
            <a:r>
              <a:rPr lang="en-US" altLang="en-US" sz="2400" dirty="0" smtClean="0">
                <a:sym typeface="Symbol" panose="05050102010706020507" pitchFamily="18" charset="2"/>
              </a:rPr>
              <a:t></a:t>
            </a:r>
            <a:r>
              <a:rPr lang="en-US" altLang="en-US" sz="2400" dirty="0" smtClean="0">
                <a:solidFill>
                  <a:srgbClr val="FF0000"/>
                </a:solidFill>
                <a:sym typeface="Symbol" panose="05050102010706020507" pitchFamily="18" charset="2"/>
              </a:rPr>
              <a:t>+</a:t>
            </a:r>
            <a:r>
              <a:rPr lang="en-US" altLang="en-US" sz="2400" dirty="0" smtClean="0">
                <a:sym typeface="Symbol" panose="05050102010706020507" pitchFamily="18" charset="2"/>
              </a:rPr>
              <a:t>TE’ |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 dirty="0" smtClean="0"/>
              <a:t>T</a:t>
            </a:r>
            <a:r>
              <a:rPr lang="en-US" altLang="en-US" sz="2400" dirty="0" smtClean="0">
                <a:sym typeface="Symbol" panose="05050102010706020507" pitchFamily="18" charset="2"/>
              </a:rPr>
              <a:t>FT’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 dirty="0" smtClean="0"/>
              <a:t>T’</a:t>
            </a:r>
            <a:r>
              <a:rPr lang="en-US" altLang="en-US" sz="2400" dirty="0" smtClean="0">
                <a:sym typeface="Symbol" panose="05050102010706020507" pitchFamily="18" charset="2"/>
              </a:rPr>
              <a:t></a:t>
            </a:r>
            <a:r>
              <a:rPr lang="en-US" altLang="en-US" sz="2400" dirty="0" smtClean="0">
                <a:solidFill>
                  <a:srgbClr val="FF0000"/>
                </a:solidFill>
                <a:sym typeface="Symbol" panose="05050102010706020507" pitchFamily="18" charset="2"/>
              </a:rPr>
              <a:t>*</a:t>
            </a:r>
            <a:r>
              <a:rPr lang="en-US" altLang="en-US" sz="2400" dirty="0" smtClean="0">
                <a:sym typeface="Symbol" panose="05050102010706020507" pitchFamily="18" charset="2"/>
              </a:rPr>
              <a:t>FT’| 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 dirty="0" smtClean="0"/>
              <a:t>F</a:t>
            </a:r>
            <a:r>
              <a:rPr lang="en-US" altLang="en-US" sz="2400" dirty="0" smtClean="0">
                <a:sym typeface="Symbol" panose="05050102010706020507" pitchFamily="18" charset="2"/>
              </a:rPr>
              <a:t></a:t>
            </a:r>
            <a:r>
              <a:rPr lang="en-US" altLang="en-US" sz="2400" dirty="0" smtClean="0">
                <a:solidFill>
                  <a:srgbClr val="FF0000"/>
                </a:solidFill>
                <a:sym typeface="Symbol" panose="05050102010706020507" pitchFamily="18" charset="2"/>
              </a:rPr>
              <a:t>(</a:t>
            </a:r>
            <a:r>
              <a:rPr lang="en-US" altLang="en-US" sz="2400" dirty="0" smtClean="0">
                <a:sym typeface="Symbol" panose="05050102010706020507" pitchFamily="18" charset="2"/>
              </a:rPr>
              <a:t>E</a:t>
            </a:r>
            <a:r>
              <a:rPr lang="en-US" altLang="en-US" sz="2400" dirty="0" smtClean="0">
                <a:solidFill>
                  <a:srgbClr val="FF0000"/>
                </a:solidFill>
                <a:sym typeface="Symbol" panose="05050102010706020507" pitchFamily="18" charset="2"/>
              </a:rPr>
              <a:t>)</a:t>
            </a:r>
            <a:r>
              <a:rPr lang="en-US" altLang="en-US" sz="2400" dirty="0" smtClean="0">
                <a:sym typeface="Symbol" panose="05050102010706020507" pitchFamily="18" charset="2"/>
              </a:rPr>
              <a:t>|</a:t>
            </a:r>
            <a:r>
              <a:rPr lang="en-US" altLang="en-US" sz="2400" b="1" dirty="0" smtClean="0">
                <a:solidFill>
                  <a:srgbClr val="CC0000"/>
                </a:solidFill>
                <a:sym typeface="Symbol" panose="05050102010706020507" pitchFamily="18" charset="2"/>
              </a:rPr>
              <a:t> id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800" dirty="0" smtClean="0"/>
              <a:t>FOLLOW(E)= {</a:t>
            </a:r>
            <a:r>
              <a:rPr lang="en-US" altLang="en-US" sz="2800" dirty="0" smtClean="0">
                <a:solidFill>
                  <a:srgbClr val="FF0000"/>
                </a:solidFill>
              </a:rPr>
              <a:t>)</a:t>
            </a:r>
            <a:r>
              <a:rPr lang="en-US" altLang="en-US" sz="2800" dirty="0" smtClean="0"/>
              <a:t>, </a:t>
            </a:r>
            <a:r>
              <a:rPr lang="en-US" altLang="en-US" sz="2800" dirty="0" smtClean="0">
                <a:solidFill>
                  <a:srgbClr val="FF0000"/>
                </a:solidFill>
                <a:sym typeface="Symbol" panose="05050102010706020507" pitchFamily="18" charset="2"/>
              </a:rPr>
              <a:t></a:t>
            </a:r>
            <a:r>
              <a:rPr lang="en-US" altLang="en-US" sz="2800" dirty="0" smtClean="0">
                <a:sym typeface="Symbol" panose="05050102010706020507" pitchFamily="18" charset="2"/>
              </a:rPr>
              <a:t>}       </a:t>
            </a:r>
            <a:r>
              <a:rPr lang="en-US" altLang="en-US" dirty="0" smtClean="0">
                <a:solidFill>
                  <a:srgbClr val="00B050"/>
                </a:solidFill>
                <a:sym typeface="Symbol" panose="05050102010706020507" pitchFamily="18" charset="2"/>
              </a:rPr>
              <a:t>//applied rules 1, </a:t>
            </a:r>
            <a:r>
              <a:rPr lang="en-US" altLang="en-US" dirty="0">
                <a:solidFill>
                  <a:srgbClr val="00B050"/>
                </a:solidFill>
                <a:sym typeface="Symbol" panose="05050102010706020507" pitchFamily="18" charset="2"/>
              </a:rPr>
              <a:t>2</a:t>
            </a:r>
            <a:r>
              <a:rPr lang="en-US" altLang="en-US" dirty="0" smtClean="0">
                <a:solidFill>
                  <a:srgbClr val="00B050"/>
                </a:solidFill>
                <a:sym typeface="Symbol" panose="05050102010706020507" pitchFamily="18" charset="2"/>
              </a:rPr>
              <a:t>// </a:t>
            </a:r>
          </a:p>
          <a:p>
            <a:r>
              <a:rPr lang="en-US" altLang="en-US" dirty="0"/>
              <a:t>FOLLOW(E’)={</a:t>
            </a:r>
            <a:r>
              <a:rPr lang="en-US" altLang="en-US" dirty="0">
                <a:solidFill>
                  <a:srgbClr val="FF0000"/>
                </a:solidFill>
              </a:rPr>
              <a:t>)</a:t>
            </a:r>
            <a:r>
              <a:rPr lang="en-US" altLang="en-US" dirty="0"/>
              <a:t>, </a:t>
            </a:r>
            <a:r>
              <a:rPr lang="en-US" altLang="en-US" dirty="0">
                <a:solidFill>
                  <a:srgbClr val="FF0000"/>
                </a:solidFill>
                <a:sym typeface="Symbol" panose="05050102010706020507" pitchFamily="18" charset="2"/>
              </a:rPr>
              <a:t></a:t>
            </a:r>
            <a:r>
              <a:rPr lang="en-US" altLang="en-US" dirty="0" smtClean="0">
                <a:sym typeface="Symbol" panose="05050102010706020507" pitchFamily="18" charset="2"/>
              </a:rPr>
              <a:t>}</a:t>
            </a:r>
            <a:r>
              <a:rPr lang="en-US" altLang="en-US" dirty="0">
                <a:solidFill>
                  <a:srgbClr val="00B050"/>
                </a:solidFill>
                <a:sym typeface="Symbol" panose="05050102010706020507" pitchFamily="18" charset="2"/>
              </a:rPr>
              <a:t> </a:t>
            </a:r>
            <a:r>
              <a:rPr lang="en-US" altLang="en-US" dirty="0" smtClean="0">
                <a:solidFill>
                  <a:srgbClr val="00B050"/>
                </a:solidFill>
                <a:sym typeface="Symbol" panose="05050102010706020507" pitchFamily="18" charset="2"/>
              </a:rPr>
              <a:t>     //</a:t>
            </a:r>
            <a:r>
              <a:rPr lang="en-US" altLang="en-US" dirty="0">
                <a:solidFill>
                  <a:srgbClr val="00B050"/>
                </a:solidFill>
                <a:sym typeface="Symbol" panose="05050102010706020507" pitchFamily="18" charset="2"/>
              </a:rPr>
              <a:t>applied rules 1, 2// </a:t>
            </a:r>
          </a:p>
          <a:p>
            <a:r>
              <a:rPr lang="en-US" altLang="en-US" sz="2800" dirty="0" smtClean="0">
                <a:sym typeface="Symbol" panose="05050102010706020507" pitchFamily="18" charset="2"/>
              </a:rPr>
              <a:t>FOLLOW(T)= First(E’) U </a:t>
            </a:r>
            <a:r>
              <a:rPr lang="en-US" altLang="en-US" dirty="0">
                <a:sym typeface="Symbol" panose="05050102010706020507" pitchFamily="18" charset="2"/>
              </a:rPr>
              <a:t>Follow(E)= {</a:t>
            </a:r>
            <a:r>
              <a:rPr lang="en-US" altLang="en-US" dirty="0">
                <a:solidFill>
                  <a:srgbClr val="00B050"/>
                </a:solidFill>
                <a:sym typeface="Symbol" panose="05050102010706020507" pitchFamily="18" charset="2"/>
              </a:rPr>
              <a:t>+</a:t>
            </a:r>
            <a:r>
              <a:rPr lang="en-US" altLang="en-US" dirty="0">
                <a:sym typeface="Symbol" panose="05050102010706020507" pitchFamily="18" charset="2"/>
              </a:rPr>
              <a:t>, </a:t>
            </a:r>
            <a:r>
              <a:rPr lang="en-US" altLang="en-US" dirty="0">
                <a:solidFill>
                  <a:srgbClr val="FF0000"/>
                </a:solidFill>
                <a:sym typeface="Symbol" panose="05050102010706020507" pitchFamily="18" charset="2"/>
              </a:rPr>
              <a:t>)</a:t>
            </a:r>
            <a:r>
              <a:rPr lang="en-US" altLang="en-US" dirty="0">
                <a:sym typeface="Symbol" panose="05050102010706020507" pitchFamily="18" charset="2"/>
              </a:rPr>
              <a:t>, </a:t>
            </a:r>
            <a:r>
              <a:rPr lang="en-US" altLang="en-US" dirty="0">
                <a:solidFill>
                  <a:srgbClr val="FF0000"/>
                </a:solidFill>
                <a:sym typeface="Symbol" panose="05050102010706020507" pitchFamily="18" charset="2"/>
              </a:rPr>
              <a:t></a:t>
            </a:r>
            <a:r>
              <a:rPr lang="en-US" altLang="en-US" dirty="0">
                <a:sym typeface="Symbol" panose="05050102010706020507" pitchFamily="18" charset="2"/>
              </a:rPr>
              <a:t>} </a:t>
            </a:r>
            <a:endParaRPr lang="en-US" altLang="en-US" sz="2800" dirty="0" smtClean="0">
              <a:sym typeface="Symbol" panose="05050102010706020507" pitchFamily="18" charset="2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en-US" sz="2800" dirty="0" smtClean="0">
                <a:sym typeface="Symbol" panose="05050102010706020507" pitchFamily="18" charset="2"/>
              </a:rPr>
              <a:t>FOLLOW(T’)= FOLLOW(T)= {</a:t>
            </a:r>
            <a:r>
              <a:rPr lang="en-US" altLang="en-US" sz="2800" dirty="0" smtClean="0">
                <a:solidFill>
                  <a:srgbClr val="00B050"/>
                </a:solidFill>
                <a:sym typeface="Symbol" panose="05050102010706020507" pitchFamily="18" charset="2"/>
              </a:rPr>
              <a:t>+</a:t>
            </a:r>
            <a:r>
              <a:rPr lang="en-US" altLang="en-US" sz="2800" dirty="0" smtClean="0">
                <a:sym typeface="Symbol" panose="05050102010706020507" pitchFamily="18" charset="2"/>
              </a:rPr>
              <a:t>, </a:t>
            </a:r>
            <a:r>
              <a:rPr lang="en-US" altLang="en-US" sz="2800" dirty="0" smtClean="0">
                <a:solidFill>
                  <a:srgbClr val="FF0000"/>
                </a:solidFill>
                <a:sym typeface="Symbol" panose="05050102010706020507" pitchFamily="18" charset="2"/>
              </a:rPr>
              <a:t>)</a:t>
            </a:r>
            <a:r>
              <a:rPr lang="en-US" altLang="en-US" sz="2800" dirty="0" smtClean="0">
                <a:sym typeface="Symbol" panose="05050102010706020507" pitchFamily="18" charset="2"/>
              </a:rPr>
              <a:t>, </a:t>
            </a:r>
            <a:r>
              <a:rPr lang="en-US" altLang="en-US" sz="2800" dirty="0" smtClean="0">
                <a:solidFill>
                  <a:srgbClr val="FF0000"/>
                </a:solidFill>
                <a:sym typeface="Symbol" panose="05050102010706020507" pitchFamily="18" charset="2"/>
              </a:rPr>
              <a:t></a:t>
            </a:r>
            <a:r>
              <a:rPr lang="en-US" altLang="en-US" sz="2800" dirty="0" smtClean="0">
                <a:sym typeface="Symbol" panose="05050102010706020507" pitchFamily="18" charset="2"/>
              </a:rPr>
              <a:t>} </a:t>
            </a:r>
            <a:r>
              <a:rPr lang="en-US" altLang="en-US" sz="2400" dirty="0" smtClean="0">
                <a:solidFill>
                  <a:srgbClr val="00B050"/>
                </a:solidFill>
                <a:sym typeface="Symbol" panose="05050102010706020507" pitchFamily="18" charset="2"/>
              </a:rPr>
              <a:t>// applied rules 3, 4//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800" dirty="0" smtClean="0">
                <a:sym typeface="Symbol" panose="05050102010706020507" pitchFamily="18" charset="2"/>
              </a:rPr>
              <a:t>FOLLOW(F) = Follow (T’) U First (T’)= {</a:t>
            </a:r>
            <a:r>
              <a:rPr lang="en-US" altLang="en-US" sz="2800" dirty="0" smtClean="0">
                <a:solidFill>
                  <a:srgbClr val="3399FF"/>
                </a:solidFill>
                <a:sym typeface="Symbol" panose="05050102010706020507" pitchFamily="18" charset="2"/>
              </a:rPr>
              <a:t>*</a:t>
            </a:r>
            <a:r>
              <a:rPr lang="en-US" altLang="en-US" sz="2800" dirty="0" smtClean="0">
                <a:sym typeface="Symbol" panose="05050102010706020507" pitchFamily="18" charset="2"/>
              </a:rPr>
              <a:t>, </a:t>
            </a:r>
            <a:r>
              <a:rPr lang="en-US" altLang="en-US" sz="2800" dirty="0" smtClean="0">
                <a:solidFill>
                  <a:srgbClr val="00B050"/>
                </a:solidFill>
                <a:sym typeface="Symbol" panose="05050102010706020507" pitchFamily="18" charset="2"/>
              </a:rPr>
              <a:t>+</a:t>
            </a:r>
            <a:r>
              <a:rPr lang="en-US" altLang="en-US" sz="2800" dirty="0" smtClean="0">
                <a:sym typeface="Symbol" panose="05050102010706020507" pitchFamily="18" charset="2"/>
              </a:rPr>
              <a:t>, </a:t>
            </a:r>
            <a:r>
              <a:rPr lang="en-US" altLang="en-US" sz="2800" dirty="0" smtClean="0">
                <a:solidFill>
                  <a:srgbClr val="FF0000"/>
                </a:solidFill>
                <a:sym typeface="Symbol" panose="05050102010706020507" pitchFamily="18" charset="2"/>
              </a:rPr>
              <a:t>)</a:t>
            </a:r>
            <a:r>
              <a:rPr lang="en-US" altLang="en-US" sz="2800" dirty="0" smtClean="0">
                <a:sym typeface="Symbol" panose="05050102010706020507" pitchFamily="18" charset="2"/>
              </a:rPr>
              <a:t>, </a:t>
            </a:r>
            <a:r>
              <a:rPr lang="en-US" altLang="en-US" sz="2800" dirty="0" smtClean="0">
                <a:solidFill>
                  <a:srgbClr val="FF0000"/>
                </a:solidFill>
                <a:sym typeface="Symbol" panose="05050102010706020507" pitchFamily="18" charset="2"/>
              </a:rPr>
              <a:t></a:t>
            </a:r>
            <a:r>
              <a:rPr lang="en-US" altLang="en-US" sz="2800" dirty="0" smtClean="0">
                <a:sym typeface="Symbol" panose="05050102010706020507" pitchFamily="18" charset="2"/>
              </a:rPr>
              <a:t>}                   </a:t>
            </a: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altLang="en-US" dirty="0">
                <a:solidFill>
                  <a:srgbClr val="00B050"/>
                </a:solidFill>
                <a:sym typeface="Symbol" panose="05050102010706020507" pitchFamily="18" charset="2"/>
              </a:rPr>
              <a:t> </a:t>
            </a:r>
            <a:r>
              <a:rPr lang="en-US" altLang="en-US" dirty="0" smtClean="0">
                <a:solidFill>
                  <a:srgbClr val="00B050"/>
                </a:solidFill>
                <a:sym typeface="Symbol" panose="05050102010706020507" pitchFamily="18" charset="2"/>
              </a:rPr>
              <a:t>                                                              </a:t>
            </a:r>
            <a:r>
              <a:rPr lang="en-US" altLang="en-US" sz="2400" dirty="0" smtClean="0">
                <a:solidFill>
                  <a:srgbClr val="00B050"/>
                </a:solidFill>
                <a:sym typeface="Symbol" panose="05050102010706020507" pitchFamily="18" charset="2"/>
              </a:rPr>
              <a:t>// applied rules 3, 4//</a:t>
            </a:r>
          </a:p>
        </p:txBody>
      </p:sp>
    </p:spTree>
    <p:extLst>
      <p:ext uri="{BB962C8B-B14F-4D97-AF65-F5344CB8AC3E}">
        <p14:creationId xmlns:p14="http://schemas.microsoft.com/office/powerpoint/2010/main" val="273114620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164" y="897364"/>
            <a:ext cx="8769927" cy="4890371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>
            <a:off x="6906126" y="2225842"/>
            <a:ext cx="36095" cy="32725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5666874" y="2249905"/>
            <a:ext cx="24063" cy="31041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878305" y="2454442"/>
            <a:ext cx="7700211" cy="721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685800" y="3200400"/>
            <a:ext cx="8037095" cy="12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733926" y="3717758"/>
            <a:ext cx="7844590" cy="601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685800" y="4259179"/>
            <a:ext cx="7892716" cy="360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733926" y="4740442"/>
            <a:ext cx="7844590" cy="962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878305" y="5354053"/>
            <a:ext cx="7700211" cy="1443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801023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Footer Placeholder 4"/>
          <p:cNvSpPr>
            <a:spLocks noGrp="1"/>
          </p:cNvSpPr>
          <p:nvPr>
            <p:ph type="ftr" sz="quarter" idx="4294967295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mtClean="0"/>
              <a:t>Csci465</a:t>
            </a:r>
          </a:p>
        </p:txBody>
      </p:sp>
      <p:sp>
        <p:nvSpPr>
          <p:cNvPr id="44035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6745288" y="6491288"/>
            <a:ext cx="2133600" cy="366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CF518EF0-F4CA-46B6-8BC7-6E09D2BDC48A}" type="slidenum">
              <a:rPr lang="en-US" altLang="en-US"/>
              <a:pPr eaLnBrk="1" hangingPunct="1"/>
              <a:t>47</a:t>
            </a:fld>
            <a:endParaRPr lang="en-US" altLang="en-US"/>
          </a:p>
        </p:txBody>
      </p:sp>
      <p:sp>
        <p:nvSpPr>
          <p:cNvPr id="40964" name="Rectangle 2"/>
          <p:cNvSpPr>
            <a:spLocks noGrp="1" noChangeArrowheads="1"/>
          </p:cNvSpPr>
          <p:nvPr>
            <p:ph type="title"/>
          </p:nvPr>
        </p:nvSpPr>
        <p:spPr>
          <a:xfrm>
            <a:off x="86390" y="325063"/>
            <a:ext cx="7886700" cy="1325563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/>
              <a:t>Selection Sets</a:t>
            </a:r>
          </a:p>
        </p:txBody>
      </p:sp>
      <p:sp>
        <p:nvSpPr>
          <p:cNvPr id="4403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6390" y="1856628"/>
            <a:ext cx="8972550" cy="4222657"/>
          </a:xfrm>
        </p:spPr>
        <p:txBody>
          <a:bodyPr/>
          <a:lstStyle/>
          <a:p>
            <a:pPr eaLnBrk="1" hangingPunct="1"/>
            <a:r>
              <a:rPr lang="en-US" altLang="en-US" sz="3600" dirty="0" smtClean="0"/>
              <a:t>The selection set of </a:t>
            </a:r>
            <a:r>
              <a:rPr lang="en-US" altLang="en-US" sz="3600" dirty="0" err="1" smtClean="0"/>
              <a:t>Select</a:t>
            </a:r>
            <a:r>
              <a:rPr lang="en-US" altLang="en-US" sz="3600" baseline="-25000" dirty="0" err="1" smtClean="0"/>
              <a:t>k</a:t>
            </a:r>
            <a:r>
              <a:rPr lang="en-US" altLang="en-US" sz="3600" dirty="0" smtClean="0"/>
              <a:t> of a production is the </a:t>
            </a:r>
            <a:r>
              <a:rPr lang="en-US" altLang="en-US" sz="3600" u="sng" dirty="0" smtClean="0">
                <a:solidFill>
                  <a:srgbClr val="C00000"/>
                </a:solidFill>
              </a:rPr>
              <a:t>set of lookahead </a:t>
            </a:r>
            <a:r>
              <a:rPr lang="en-US" altLang="en-US" sz="3600" dirty="0" smtClean="0"/>
              <a:t>strings of </a:t>
            </a:r>
            <a:r>
              <a:rPr lang="en-US" altLang="en-US" sz="3600" dirty="0" smtClean="0">
                <a:solidFill>
                  <a:srgbClr val="FF0000"/>
                </a:solidFill>
              </a:rPr>
              <a:t>K-tokens </a:t>
            </a:r>
            <a:r>
              <a:rPr lang="en-US" altLang="en-US" sz="3600" dirty="0" smtClean="0"/>
              <a:t>t</a:t>
            </a:r>
          </a:p>
          <a:p>
            <a:pPr eaLnBrk="1" hangingPunct="1"/>
            <a:r>
              <a:rPr lang="en-US" altLang="en-US" sz="3600" dirty="0" smtClean="0"/>
              <a:t>The set helps the selection of that production</a:t>
            </a:r>
            <a:r>
              <a:rPr lang="en-US" altLang="en-US" sz="3600" dirty="0" smtClean="0">
                <a:solidFill>
                  <a:srgbClr val="00B0F0"/>
                </a:solidFill>
              </a:rPr>
              <a:t> </a:t>
            </a:r>
            <a:r>
              <a:rPr lang="en-US" altLang="en-US" sz="3600" dirty="0" smtClean="0"/>
              <a:t>in a </a:t>
            </a:r>
            <a:r>
              <a:rPr lang="en-US" altLang="en-US" sz="3600" u="sng" dirty="0" smtClean="0">
                <a:solidFill>
                  <a:srgbClr val="00B0F0"/>
                </a:solidFill>
              </a:rPr>
              <a:t>deterministic top-down parser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endParaRPr lang="en-US" altLang="en-US" dirty="0" smtClean="0">
              <a:sym typeface="Symbol" panose="05050102010706020507" pitchFamily="18" charset="2"/>
            </a:endParaRPr>
          </a:p>
          <a:p>
            <a:pPr lvl="1" eaLnBrk="1" hangingPunct="1">
              <a:buFont typeface="Wingdings" panose="05000000000000000000" pitchFamily="2" charset="2"/>
              <a:buNone/>
            </a:pPr>
            <a:endParaRPr lang="en-US" altLang="en-US" dirty="0" smtClean="0">
              <a:solidFill>
                <a:srgbClr val="0066FF"/>
              </a:solidFill>
              <a:sym typeface="Symbol" panose="05050102010706020507" pitchFamily="18" charset="2"/>
            </a:endParaRPr>
          </a:p>
          <a:p>
            <a:pPr lvl="1" eaLnBrk="1" hangingPunct="1"/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57979071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51518"/>
            <a:ext cx="9144000" cy="1325563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How to compute Selection Set?</a:t>
            </a:r>
            <a:endParaRPr lang="en-US" dirty="0"/>
          </a:p>
        </p:txBody>
      </p:sp>
      <p:sp>
        <p:nvSpPr>
          <p:cNvPr id="45059" name="Content Placeholder 2"/>
          <p:cNvSpPr>
            <a:spLocks noGrp="1"/>
          </p:cNvSpPr>
          <p:nvPr>
            <p:ph idx="1"/>
          </p:nvPr>
        </p:nvSpPr>
        <p:spPr>
          <a:xfrm>
            <a:off x="0" y="1807598"/>
            <a:ext cx="8995144" cy="4222657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For each production in a grammar of the form </a:t>
            </a:r>
            <a:r>
              <a:rPr lang="en-US" altLang="en-US" dirty="0" err="1" smtClean="0"/>
              <a:t>A</a:t>
            </a:r>
            <a:r>
              <a:rPr lang="en-US" altLang="en-US" dirty="0" err="1" smtClean="0">
                <a:sym typeface="Symbol" panose="05050102010706020507" pitchFamily="18" charset="2"/>
              </a:rPr>
              <a:t>w</a:t>
            </a:r>
            <a:endParaRPr lang="en-US" altLang="en-US" dirty="0" smtClean="0">
              <a:sym typeface="Symbol" panose="05050102010706020507" pitchFamily="18" charset="2"/>
            </a:endParaRP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en-US" sz="2800" dirty="0" err="1" smtClean="0">
                <a:sym typeface="Symbol" panose="05050102010706020507" pitchFamily="18" charset="2"/>
              </a:rPr>
              <a:t>Select</a:t>
            </a:r>
            <a:r>
              <a:rPr lang="en-US" altLang="en-US" sz="2800" baseline="-25000" dirty="0" err="1" smtClean="0">
                <a:sym typeface="Symbol" panose="05050102010706020507" pitchFamily="18" charset="2"/>
              </a:rPr>
              <a:t>k</a:t>
            </a:r>
            <a:r>
              <a:rPr lang="en-US" altLang="en-US" sz="2800" dirty="0" smtClean="0">
                <a:sym typeface="Symbol" panose="05050102010706020507" pitchFamily="18" charset="2"/>
              </a:rPr>
              <a:t>(</a:t>
            </a:r>
            <a:r>
              <a:rPr lang="en-US" altLang="en-US" sz="2800" dirty="0" err="1" smtClean="0"/>
              <a:t>A</a:t>
            </a:r>
            <a:r>
              <a:rPr lang="en-US" altLang="en-US" sz="2800" dirty="0" err="1" smtClean="0">
                <a:sym typeface="Symbol" panose="05050102010706020507" pitchFamily="18" charset="2"/>
              </a:rPr>
              <a:t>w</a:t>
            </a:r>
            <a:r>
              <a:rPr lang="en-US" altLang="en-US" sz="2800" dirty="0" smtClean="0">
                <a:sym typeface="Symbol" panose="05050102010706020507" pitchFamily="18" charset="2"/>
              </a:rPr>
              <a:t>)=</a:t>
            </a:r>
            <a:r>
              <a:rPr lang="en-US" altLang="en-US" sz="2800" dirty="0" err="1" smtClean="0">
                <a:solidFill>
                  <a:srgbClr val="C00000"/>
                </a:solidFill>
                <a:sym typeface="Symbol" panose="05050102010706020507" pitchFamily="18" charset="2"/>
              </a:rPr>
              <a:t>First</a:t>
            </a:r>
            <a:r>
              <a:rPr lang="en-US" altLang="en-US" sz="2800" baseline="-25000" dirty="0" err="1" smtClean="0">
                <a:solidFill>
                  <a:srgbClr val="C00000"/>
                </a:solidFill>
                <a:sym typeface="Symbol" panose="05050102010706020507" pitchFamily="18" charset="2"/>
              </a:rPr>
              <a:t>k</a:t>
            </a:r>
            <a:r>
              <a:rPr lang="en-US" altLang="en-US" sz="2800" baseline="-25000" dirty="0" smtClean="0">
                <a:solidFill>
                  <a:srgbClr val="C00000"/>
                </a:solidFill>
                <a:sym typeface="Symbol" panose="05050102010706020507" pitchFamily="18" charset="2"/>
              </a:rPr>
              <a:t> </a:t>
            </a:r>
            <a:r>
              <a:rPr lang="en-US" altLang="en-US" sz="2800" dirty="0" smtClean="0">
                <a:solidFill>
                  <a:srgbClr val="C00000"/>
                </a:solidFill>
                <a:sym typeface="Symbol" panose="05050102010706020507" pitchFamily="18" charset="2"/>
              </a:rPr>
              <a:t>(</a:t>
            </a:r>
            <a:r>
              <a:rPr lang="en-US" altLang="en-US" sz="2800" dirty="0" err="1" smtClean="0">
                <a:solidFill>
                  <a:srgbClr val="C00000"/>
                </a:solidFill>
                <a:sym typeface="Symbol" panose="05050102010706020507" pitchFamily="18" charset="2"/>
              </a:rPr>
              <a:t>First</a:t>
            </a:r>
            <a:r>
              <a:rPr lang="en-US" altLang="en-US" sz="2800" baseline="-25000" dirty="0" err="1" smtClean="0">
                <a:solidFill>
                  <a:srgbClr val="C00000"/>
                </a:solidFill>
                <a:sym typeface="Symbol" panose="05050102010706020507" pitchFamily="18" charset="2"/>
              </a:rPr>
              <a:t>k</a:t>
            </a:r>
            <a:r>
              <a:rPr lang="en-US" altLang="en-US" sz="2800" dirty="0" smtClean="0">
                <a:solidFill>
                  <a:srgbClr val="C00000"/>
                </a:solidFill>
                <a:sym typeface="Symbol" panose="05050102010706020507" pitchFamily="18" charset="2"/>
              </a:rPr>
              <a:t>(w) </a:t>
            </a:r>
            <a:r>
              <a:rPr lang="en-US" altLang="en-US" sz="2800" dirty="0" err="1" smtClean="0">
                <a:solidFill>
                  <a:srgbClr val="C00000"/>
                </a:solidFill>
                <a:sym typeface="Symbol" panose="05050102010706020507" pitchFamily="18" charset="2"/>
              </a:rPr>
              <a:t>Follow</a:t>
            </a:r>
            <a:r>
              <a:rPr lang="en-US" altLang="en-US" sz="2800" baseline="-25000" dirty="0" err="1" smtClean="0">
                <a:solidFill>
                  <a:srgbClr val="C00000"/>
                </a:solidFill>
                <a:sym typeface="Symbol" panose="05050102010706020507" pitchFamily="18" charset="2"/>
              </a:rPr>
              <a:t>k</a:t>
            </a:r>
            <a:r>
              <a:rPr lang="en-US" altLang="en-US" sz="2800" dirty="0" smtClean="0">
                <a:solidFill>
                  <a:srgbClr val="C00000"/>
                </a:solidFill>
                <a:sym typeface="Symbol" panose="05050102010706020507" pitchFamily="18" charset="2"/>
              </a:rPr>
              <a:t>(A))</a:t>
            </a:r>
          </a:p>
          <a:p>
            <a:pPr eaLnBrk="1" hangingPunct="1"/>
            <a:r>
              <a:rPr lang="en-US" altLang="en-US" dirty="0" smtClean="0">
                <a:sym typeface="Symbol" panose="05050102010706020507" pitchFamily="18" charset="2"/>
              </a:rPr>
              <a:t>A nonterminal A in a grammar is LL(K) </a:t>
            </a:r>
            <a:r>
              <a:rPr lang="en-US" altLang="en-US" dirty="0" err="1" smtClean="0">
                <a:sym typeface="Symbol" panose="05050102010706020507" pitchFamily="18" charset="2"/>
              </a:rPr>
              <a:t>iff</a:t>
            </a:r>
            <a:r>
              <a:rPr lang="en-US" altLang="en-US" dirty="0" smtClean="0">
                <a:sym typeface="Symbol" panose="05050102010706020507" pitchFamily="18" charset="2"/>
              </a:rPr>
              <a:t> </a:t>
            </a:r>
          </a:p>
          <a:p>
            <a:pPr lvl="1" eaLnBrk="1" hangingPunct="1">
              <a:buFontTx/>
              <a:buChar char="•"/>
            </a:pPr>
            <a:r>
              <a:rPr lang="en-US" altLang="en-US" sz="2800" dirty="0" smtClean="0">
                <a:sym typeface="Symbol" panose="05050102010706020507" pitchFamily="18" charset="2"/>
              </a:rPr>
              <a:t>For </a:t>
            </a:r>
            <a:r>
              <a:rPr lang="en-US" altLang="en-US" sz="2800" dirty="0" smtClean="0">
                <a:solidFill>
                  <a:srgbClr val="7030A0"/>
                </a:solidFill>
                <a:sym typeface="Symbol" panose="05050102010706020507" pitchFamily="18" charset="2"/>
              </a:rPr>
              <a:t>any  two selection sets S</a:t>
            </a:r>
            <a:r>
              <a:rPr lang="en-US" altLang="en-US" sz="2800" baseline="-25000" dirty="0" smtClean="0">
                <a:solidFill>
                  <a:srgbClr val="7030A0"/>
                </a:solidFill>
                <a:sym typeface="Symbol" panose="05050102010706020507" pitchFamily="18" charset="2"/>
              </a:rPr>
              <a:t>1</a:t>
            </a:r>
            <a:r>
              <a:rPr lang="en-US" altLang="en-US" sz="2800" dirty="0" smtClean="0">
                <a:solidFill>
                  <a:srgbClr val="7030A0"/>
                </a:solidFill>
                <a:sym typeface="Symbol" panose="05050102010706020507" pitchFamily="18" charset="2"/>
              </a:rPr>
              <a:t> and S</a:t>
            </a:r>
            <a:r>
              <a:rPr lang="en-US" altLang="en-US" sz="2800" baseline="-25000" dirty="0" smtClean="0">
                <a:solidFill>
                  <a:srgbClr val="7030A0"/>
                </a:solidFill>
                <a:sym typeface="Symbol" panose="05050102010706020507" pitchFamily="18" charset="2"/>
              </a:rPr>
              <a:t>2</a:t>
            </a:r>
            <a:r>
              <a:rPr lang="en-US" altLang="en-US" sz="2800" dirty="0" smtClean="0">
                <a:solidFill>
                  <a:srgbClr val="7030A0"/>
                </a:solidFill>
                <a:sym typeface="Symbol" panose="05050102010706020507" pitchFamily="18" charset="2"/>
              </a:rPr>
              <a:t>  </a:t>
            </a:r>
            <a:r>
              <a:rPr lang="en-US" altLang="en-US" sz="2800" dirty="0" smtClean="0">
                <a:sym typeface="Symbol" panose="05050102010706020507" pitchFamily="18" charset="2"/>
              </a:rPr>
              <a:t>of the productions </a:t>
            </a:r>
            <a:r>
              <a:rPr lang="en-US" altLang="en-US" sz="2800" dirty="0" smtClean="0">
                <a:solidFill>
                  <a:srgbClr val="7030A0"/>
                </a:solidFill>
                <a:sym typeface="Symbol" panose="05050102010706020507" pitchFamily="18" charset="2"/>
              </a:rPr>
              <a:t>A </a:t>
            </a:r>
            <a:r>
              <a:rPr lang="en-US" altLang="en-US" sz="2800" dirty="0" smtClean="0">
                <a:sym typeface="Symbol" panose="05050102010706020507" pitchFamily="18" charset="2"/>
              </a:rPr>
              <a:t>the following condition holds</a:t>
            </a:r>
          </a:p>
          <a:p>
            <a:pPr lvl="2" eaLnBrk="1" hangingPunct="1"/>
            <a:r>
              <a:rPr lang="en-US" altLang="en-US" sz="2800" dirty="0" smtClean="0">
                <a:sym typeface="Symbol" panose="05050102010706020507" pitchFamily="18" charset="2"/>
              </a:rPr>
              <a:t>S</a:t>
            </a:r>
            <a:r>
              <a:rPr lang="en-US" altLang="en-US" sz="2800" baseline="-25000" dirty="0" smtClean="0">
                <a:sym typeface="Symbol" panose="05050102010706020507" pitchFamily="18" charset="2"/>
              </a:rPr>
              <a:t>1</a:t>
            </a:r>
            <a:r>
              <a:rPr lang="en-US" altLang="en-US" sz="2800" dirty="0" smtClean="0">
                <a:sym typeface="Symbol" panose="05050102010706020507" pitchFamily="18" charset="2"/>
              </a:rPr>
              <a:t>S</a:t>
            </a:r>
            <a:r>
              <a:rPr lang="en-US" altLang="en-US" sz="2800" baseline="-25000" dirty="0" smtClean="0">
                <a:sym typeface="Symbol" panose="05050102010706020507" pitchFamily="18" charset="2"/>
              </a:rPr>
              <a:t>2</a:t>
            </a:r>
            <a:r>
              <a:rPr lang="en-US" altLang="en-US" sz="2800" dirty="0" smtClean="0">
                <a:sym typeface="Symbol" panose="05050102010706020507" pitchFamily="18" charset="2"/>
              </a:rPr>
              <a:t> = </a:t>
            </a:r>
            <a:r>
              <a:rPr lang="en-US" altLang="en-US" sz="2800" dirty="0" smtClean="0">
                <a:cs typeface="Arial" panose="020B0604020202020204" pitchFamily="34" charset="0"/>
                <a:sym typeface="Symbol" panose="05050102010706020507" pitchFamily="18" charset="2"/>
              </a:rPr>
              <a:t>{}</a:t>
            </a:r>
          </a:p>
          <a:p>
            <a:r>
              <a:rPr lang="en-US" altLang="en-US" dirty="0" smtClean="0">
                <a:sym typeface="Symbol" panose="05050102010706020507" pitchFamily="18" charset="2"/>
              </a:rPr>
              <a:t>A grammar is LL(K) if </a:t>
            </a:r>
            <a:r>
              <a:rPr lang="en-US" altLang="en-US" dirty="0" smtClean="0">
                <a:solidFill>
                  <a:srgbClr val="0070C0"/>
                </a:solidFill>
                <a:sym typeface="Symbol" panose="05050102010706020507" pitchFamily="18" charset="2"/>
              </a:rPr>
              <a:t>EVERY non-terminal </a:t>
            </a:r>
            <a:r>
              <a:rPr lang="en-US" altLang="en-US" dirty="0" smtClean="0">
                <a:sym typeface="Symbol" panose="05050102010706020507" pitchFamily="18" charset="2"/>
              </a:rPr>
              <a:t>in that grammar is LL(K) (i.e</a:t>
            </a:r>
            <a:r>
              <a:rPr lang="en-US" altLang="en-US" dirty="0">
                <a:sym typeface="Symbol" panose="05050102010706020507" pitchFamily="18" charset="2"/>
              </a:rPr>
              <a:t>., S</a:t>
            </a:r>
            <a:r>
              <a:rPr lang="en-US" altLang="en-US" baseline="-25000" dirty="0">
                <a:sym typeface="Symbol" panose="05050102010706020507" pitchFamily="18" charset="2"/>
              </a:rPr>
              <a:t>1</a:t>
            </a:r>
            <a:r>
              <a:rPr lang="en-US" altLang="en-US" dirty="0">
                <a:sym typeface="Symbol" panose="05050102010706020507" pitchFamily="18" charset="2"/>
              </a:rPr>
              <a:t>S</a:t>
            </a:r>
            <a:r>
              <a:rPr lang="en-US" altLang="en-US" baseline="-25000" dirty="0">
                <a:sym typeface="Symbol" panose="05050102010706020507" pitchFamily="18" charset="2"/>
              </a:rPr>
              <a:t>2</a:t>
            </a:r>
            <a:r>
              <a:rPr lang="en-US" altLang="en-US" dirty="0">
                <a:sym typeface="Symbol" panose="05050102010706020507" pitchFamily="18" charset="2"/>
              </a:rPr>
              <a:t> = </a:t>
            </a:r>
            <a:r>
              <a:rPr lang="en-US" altLang="en-US" dirty="0" smtClean="0">
                <a:cs typeface="Arial" panose="020B0604020202020204" pitchFamily="34" charset="0"/>
                <a:sym typeface="Symbol" panose="05050102010706020507" pitchFamily="18" charset="2"/>
              </a:rPr>
              <a:t>{})</a:t>
            </a:r>
            <a:endParaRPr lang="en-US" altLang="en-US" dirty="0">
              <a:cs typeface="Arial" panose="020B0604020202020204" pitchFamily="34" charset="0"/>
              <a:sym typeface="Symbol" panose="05050102010706020507" pitchFamily="18" charset="2"/>
            </a:endParaRPr>
          </a:p>
          <a:p>
            <a:pPr eaLnBrk="1" hangingPunct="1"/>
            <a:endParaRPr lang="en-US" altLang="en-US" sz="2800" dirty="0" smtClean="0">
              <a:sym typeface="Symbol" panose="05050102010706020507" pitchFamily="18" charset="2"/>
            </a:endParaRPr>
          </a:p>
          <a:p>
            <a:endParaRPr lang="en-US" altLang="en-US" dirty="0" smtClean="0"/>
          </a:p>
        </p:txBody>
      </p:sp>
      <p:sp>
        <p:nvSpPr>
          <p:cNvPr id="45060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745288" y="6491288"/>
            <a:ext cx="2133600" cy="366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9D909786-4421-4ACA-AA61-F3B9D0727814}" type="slidenum">
              <a:rPr lang="en-US" altLang="en-US"/>
              <a:pPr eaLnBrk="1" hangingPunct="1"/>
              <a:t>48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63588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Footer Placeholder 4"/>
          <p:cNvSpPr>
            <a:spLocks noGrp="1"/>
          </p:cNvSpPr>
          <p:nvPr>
            <p:ph type="ftr" sz="quarter" idx="4294967295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mtClean="0"/>
              <a:t>Csci465</a:t>
            </a:r>
          </a:p>
        </p:txBody>
      </p:sp>
      <p:sp>
        <p:nvSpPr>
          <p:cNvPr id="46083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6745288" y="6491288"/>
            <a:ext cx="2133600" cy="366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B2596F62-C1A0-45F2-9052-97D431272EBD}" type="slidenum">
              <a:rPr lang="en-US" altLang="en-US"/>
              <a:pPr eaLnBrk="1" hangingPunct="1"/>
              <a:t>49</a:t>
            </a:fld>
            <a:endParaRPr lang="en-US" altLang="en-US"/>
          </a:p>
        </p:txBody>
      </p:sp>
      <p:sp>
        <p:nvSpPr>
          <p:cNvPr id="4198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59162"/>
            <a:ext cx="7886700" cy="1325563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/>
              <a:t>Example of Selection</a:t>
            </a:r>
          </a:p>
        </p:txBody>
      </p:sp>
      <p:sp>
        <p:nvSpPr>
          <p:cNvPr id="4608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-1" y="1796902"/>
            <a:ext cx="9048307" cy="4382209"/>
          </a:xfrm>
        </p:spPr>
        <p:txBody>
          <a:bodyPr/>
          <a:lstStyle/>
          <a:p>
            <a:pPr marL="571500" indent="-571500" eaLnBrk="1" hangingPunct="1"/>
            <a:r>
              <a:rPr lang="en-US" altLang="en-US" dirty="0" smtClean="0"/>
              <a:t>Consider the simple grammar G</a:t>
            </a:r>
          </a:p>
          <a:p>
            <a:pPr marL="839788" lvl="1" indent="-382588" eaLnBrk="1" hangingPunct="1">
              <a:buFont typeface="Wingdings" panose="05000000000000000000" pitchFamily="2" charset="2"/>
              <a:buAutoNum type="arabicPeriod"/>
            </a:pPr>
            <a:r>
              <a:rPr lang="en-US" altLang="en-US" dirty="0" err="1" smtClean="0">
                <a:solidFill>
                  <a:srgbClr val="0070C0"/>
                </a:solidFill>
              </a:rPr>
              <a:t>S</a:t>
            </a:r>
            <a:r>
              <a:rPr lang="en-US" altLang="en-US" dirty="0" err="1" smtClean="0">
                <a:solidFill>
                  <a:srgbClr val="0070C0"/>
                </a:solidFill>
                <a:sym typeface="Symbol" panose="05050102010706020507" pitchFamily="18" charset="2"/>
              </a:rPr>
              <a:t>aSb</a:t>
            </a:r>
            <a:endParaRPr lang="en-US" altLang="en-US" dirty="0" smtClean="0">
              <a:solidFill>
                <a:srgbClr val="0070C0"/>
              </a:solidFill>
              <a:sym typeface="Symbol" panose="05050102010706020507" pitchFamily="18" charset="2"/>
            </a:endParaRPr>
          </a:p>
          <a:p>
            <a:pPr marL="839788" lvl="1" indent="-382588" eaLnBrk="1" hangingPunct="1">
              <a:buFont typeface="Wingdings" panose="05000000000000000000" pitchFamily="2" charset="2"/>
              <a:buAutoNum type="arabicPeriod"/>
            </a:pPr>
            <a:r>
              <a:rPr lang="en-US" altLang="en-US" dirty="0" smtClean="0"/>
              <a:t>S</a:t>
            </a:r>
            <a:r>
              <a:rPr lang="en-US" altLang="en-US" dirty="0" smtClean="0">
                <a:sym typeface="Symbol" panose="05050102010706020507" pitchFamily="18" charset="2"/>
              </a:rPr>
              <a:t> </a:t>
            </a:r>
          </a:p>
        </p:txBody>
      </p:sp>
    </p:spTree>
    <p:extLst>
      <p:ext uri="{BB962C8B-B14F-4D97-AF65-F5344CB8AC3E}">
        <p14:creationId xmlns:p14="http://schemas.microsoft.com/office/powerpoint/2010/main" val="153747360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Grammar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857" y="1869744"/>
            <a:ext cx="7886700" cy="4222657"/>
          </a:xfrm>
        </p:spPr>
        <p:txBody>
          <a:bodyPr>
            <a:normAutofit/>
          </a:bodyPr>
          <a:lstStyle/>
          <a:p>
            <a:pPr marL="228600" lvl="3">
              <a:spcBef>
                <a:spcPts val="1000"/>
              </a:spcBef>
            </a:pPr>
            <a:r>
              <a:rPr lang="en-US" i="1" dirty="0" smtClean="0"/>
              <a:t>Wikipedia definition</a:t>
            </a:r>
          </a:p>
          <a:p>
            <a:pPr marL="685800" lvl="4">
              <a:spcBef>
                <a:spcPts val="1000"/>
              </a:spcBef>
            </a:pPr>
            <a:r>
              <a:rPr lang="en-US" dirty="0" smtClean="0"/>
              <a:t>In </a:t>
            </a:r>
            <a:r>
              <a:rPr lang="en-US" dirty="0"/>
              <a:t>linguistics, </a:t>
            </a:r>
            <a:r>
              <a:rPr lang="en-US" b="1" dirty="0"/>
              <a:t>grammar</a:t>
            </a:r>
            <a:r>
              <a:rPr lang="en-US" dirty="0"/>
              <a:t> is the set of structural rules governing </a:t>
            </a:r>
            <a:endParaRPr lang="en-US" dirty="0" smtClean="0"/>
          </a:p>
          <a:p>
            <a:pPr marL="1143000" lvl="5">
              <a:spcBef>
                <a:spcPts val="1000"/>
              </a:spcBef>
            </a:pPr>
            <a:r>
              <a:rPr lang="en-US" dirty="0" smtClean="0"/>
              <a:t>the </a:t>
            </a:r>
            <a:r>
              <a:rPr lang="en-US" dirty="0"/>
              <a:t>composition of </a:t>
            </a:r>
            <a:r>
              <a:rPr lang="en-US" dirty="0" smtClean="0"/>
              <a:t>clauses </a:t>
            </a:r>
          </a:p>
          <a:p>
            <a:pPr marL="1143000" lvl="5">
              <a:spcBef>
                <a:spcPts val="1000"/>
              </a:spcBef>
            </a:pPr>
            <a:r>
              <a:rPr lang="en-US" dirty="0" smtClean="0"/>
              <a:t>phrases </a:t>
            </a:r>
          </a:p>
          <a:p>
            <a:pPr marL="1143000" lvl="5">
              <a:spcBef>
                <a:spcPts val="1000"/>
              </a:spcBef>
            </a:pPr>
            <a:r>
              <a:rPr lang="en-US" dirty="0" smtClean="0"/>
              <a:t>words </a:t>
            </a:r>
            <a:r>
              <a:rPr lang="en-US" dirty="0"/>
              <a:t>in any given natural language. </a:t>
            </a:r>
            <a:endParaRPr lang="en-US" dirty="0" smtClean="0"/>
          </a:p>
          <a:p>
            <a:pPr marL="685800" lvl="4">
              <a:spcBef>
                <a:spcPts val="1000"/>
              </a:spcBef>
            </a:pPr>
            <a:r>
              <a:rPr lang="en-US" dirty="0" smtClean="0"/>
              <a:t>The </a:t>
            </a:r>
            <a:r>
              <a:rPr lang="en-US" dirty="0"/>
              <a:t>term </a:t>
            </a:r>
            <a:r>
              <a:rPr lang="en-US" dirty="0" smtClean="0"/>
              <a:t>also refers to </a:t>
            </a:r>
            <a:r>
              <a:rPr lang="en-US" dirty="0"/>
              <a:t>the study of such rules, </a:t>
            </a:r>
            <a:endParaRPr lang="en-US" dirty="0" smtClean="0"/>
          </a:p>
          <a:p>
            <a:pPr marL="1143000" lvl="5">
              <a:spcBef>
                <a:spcPts val="1000"/>
              </a:spcBef>
            </a:pPr>
            <a:r>
              <a:rPr lang="en-US" dirty="0" smtClean="0"/>
              <a:t>Including morphology (shape), </a:t>
            </a:r>
            <a:r>
              <a:rPr lang="en-US" dirty="0"/>
              <a:t>syntax, and </a:t>
            </a:r>
            <a:r>
              <a:rPr lang="en-US" dirty="0" smtClean="0"/>
              <a:t>phonology (sound), </a:t>
            </a:r>
          </a:p>
          <a:p>
            <a:pPr marL="1143000" lvl="5">
              <a:spcBef>
                <a:spcPts val="1000"/>
              </a:spcBef>
            </a:pPr>
            <a:r>
              <a:rPr lang="en-US" dirty="0" smtClean="0"/>
              <a:t>Can be </a:t>
            </a:r>
            <a:r>
              <a:rPr lang="en-US" dirty="0"/>
              <a:t>complemented by phonetics, semantics, and pragmatics</a:t>
            </a:r>
            <a:r>
              <a:rPr lang="en-US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69263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Footer Placeholder 4"/>
          <p:cNvSpPr>
            <a:spLocks noGrp="1"/>
          </p:cNvSpPr>
          <p:nvPr>
            <p:ph type="ftr" sz="quarter" idx="4294967295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mtClean="0"/>
              <a:t>Csci465</a:t>
            </a:r>
          </a:p>
        </p:txBody>
      </p:sp>
      <p:sp>
        <p:nvSpPr>
          <p:cNvPr id="46083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6745288" y="6491288"/>
            <a:ext cx="2133600" cy="366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B2596F62-C1A0-45F2-9052-97D431272EBD}" type="slidenum">
              <a:rPr lang="en-US" altLang="en-US"/>
              <a:pPr eaLnBrk="1" hangingPunct="1"/>
              <a:t>50</a:t>
            </a:fld>
            <a:endParaRPr lang="en-US" altLang="en-US"/>
          </a:p>
        </p:txBody>
      </p:sp>
      <p:sp>
        <p:nvSpPr>
          <p:cNvPr id="4198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59162"/>
            <a:ext cx="7886700" cy="1325563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/>
              <a:t>Example of Selection</a:t>
            </a:r>
          </a:p>
        </p:txBody>
      </p:sp>
      <p:sp>
        <p:nvSpPr>
          <p:cNvPr id="4608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-1" y="1796902"/>
            <a:ext cx="9048307" cy="4382209"/>
          </a:xfrm>
        </p:spPr>
        <p:txBody>
          <a:bodyPr/>
          <a:lstStyle/>
          <a:p>
            <a:pPr marL="571500" indent="-571500" eaLnBrk="1" hangingPunct="1"/>
            <a:r>
              <a:rPr lang="en-US" altLang="en-US" dirty="0" smtClean="0"/>
              <a:t>Consider the simple grammar G</a:t>
            </a:r>
          </a:p>
          <a:p>
            <a:pPr marL="839788" lvl="1" indent="-382588" eaLnBrk="1" hangingPunct="1">
              <a:buFont typeface="Wingdings" panose="05000000000000000000" pitchFamily="2" charset="2"/>
              <a:buAutoNum type="arabicPeriod"/>
            </a:pPr>
            <a:r>
              <a:rPr lang="en-US" altLang="en-US" dirty="0" err="1" smtClean="0">
                <a:solidFill>
                  <a:srgbClr val="0070C0"/>
                </a:solidFill>
              </a:rPr>
              <a:t>S</a:t>
            </a:r>
            <a:r>
              <a:rPr lang="en-US" altLang="en-US" dirty="0" err="1" smtClean="0">
                <a:solidFill>
                  <a:srgbClr val="0070C0"/>
                </a:solidFill>
                <a:sym typeface="Symbol" panose="05050102010706020507" pitchFamily="18" charset="2"/>
              </a:rPr>
              <a:t>aSb</a:t>
            </a:r>
            <a:endParaRPr lang="en-US" altLang="en-US" dirty="0" smtClean="0">
              <a:solidFill>
                <a:srgbClr val="0070C0"/>
              </a:solidFill>
              <a:sym typeface="Symbol" panose="05050102010706020507" pitchFamily="18" charset="2"/>
            </a:endParaRPr>
          </a:p>
          <a:p>
            <a:pPr marL="839788" lvl="1" indent="-382588" eaLnBrk="1" hangingPunct="1">
              <a:buFont typeface="Wingdings" panose="05000000000000000000" pitchFamily="2" charset="2"/>
              <a:buAutoNum type="arabicPeriod"/>
            </a:pPr>
            <a:r>
              <a:rPr lang="en-US" altLang="en-US" dirty="0" smtClean="0"/>
              <a:t>S</a:t>
            </a:r>
            <a:r>
              <a:rPr lang="en-US" altLang="en-US" dirty="0" smtClean="0">
                <a:sym typeface="Symbol" panose="05050102010706020507" pitchFamily="18" charset="2"/>
              </a:rPr>
              <a:t> 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284771" y="3423451"/>
            <a:ext cx="7886700" cy="24118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dirty="0" smtClean="0"/>
              <a:t>1. S</a:t>
            </a:r>
            <a:r>
              <a:rPr lang="en-US" altLang="en-US" dirty="0" smtClean="0">
                <a:sym typeface="Symbol" panose="05050102010706020507" pitchFamily="18" charset="2"/>
              </a:rPr>
              <a:t>aSb</a:t>
            </a:r>
          </a:p>
          <a:p>
            <a:pPr lvl="1"/>
            <a:r>
              <a:rPr lang="en-US" altLang="en-US" dirty="0" smtClean="0">
                <a:solidFill>
                  <a:srgbClr val="0070C0"/>
                </a:solidFill>
                <a:sym typeface="Symbol" panose="05050102010706020507" pitchFamily="18" charset="2"/>
              </a:rPr>
              <a:t>Select</a:t>
            </a:r>
            <a:r>
              <a:rPr lang="en-US" altLang="en-US" baseline="-25000" dirty="0" smtClean="0">
                <a:solidFill>
                  <a:srgbClr val="0070C0"/>
                </a:solidFill>
                <a:sym typeface="Symbol" panose="05050102010706020507" pitchFamily="18" charset="2"/>
              </a:rPr>
              <a:t>1</a:t>
            </a:r>
            <a:r>
              <a:rPr lang="en-US" altLang="en-US" dirty="0" smtClean="0">
                <a:solidFill>
                  <a:srgbClr val="0070C0"/>
                </a:solidFill>
                <a:sym typeface="Symbol" panose="05050102010706020507" pitchFamily="18" charset="2"/>
              </a:rPr>
              <a:t>(</a:t>
            </a:r>
            <a:r>
              <a:rPr lang="en-US" altLang="en-US" dirty="0" smtClean="0">
                <a:solidFill>
                  <a:srgbClr val="0070C0"/>
                </a:solidFill>
              </a:rPr>
              <a:t>S</a:t>
            </a:r>
            <a:r>
              <a:rPr lang="en-US" altLang="en-US" dirty="0" smtClean="0">
                <a:solidFill>
                  <a:srgbClr val="0070C0"/>
                </a:solidFill>
                <a:sym typeface="Symbol" panose="05050102010706020507" pitchFamily="18" charset="2"/>
              </a:rPr>
              <a:t>aSb ) </a:t>
            </a:r>
            <a:r>
              <a:rPr lang="en-US" altLang="en-US" dirty="0" smtClean="0">
                <a:sym typeface="Symbol" panose="05050102010706020507" pitchFamily="18" charset="2"/>
              </a:rPr>
              <a:t>= First</a:t>
            </a:r>
            <a:r>
              <a:rPr lang="en-US" altLang="en-US" baseline="-25000" dirty="0" smtClean="0">
                <a:sym typeface="Symbol" panose="05050102010706020507" pitchFamily="18" charset="2"/>
              </a:rPr>
              <a:t>1 </a:t>
            </a:r>
            <a:r>
              <a:rPr lang="en-US" altLang="en-US" dirty="0" smtClean="0">
                <a:sym typeface="Symbol" panose="05050102010706020507" pitchFamily="18" charset="2"/>
              </a:rPr>
              <a:t>(First</a:t>
            </a:r>
            <a:r>
              <a:rPr lang="en-US" altLang="en-US" baseline="-25000" dirty="0" smtClean="0">
                <a:sym typeface="Symbol" panose="05050102010706020507" pitchFamily="18" charset="2"/>
              </a:rPr>
              <a:t>1</a:t>
            </a:r>
            <a:r>
              <a:rPr lang="en-US" altLang="en-US" dirty="0" smtClean="0">
                <a:sym typeface="Symbol" panose="05050102010706020507" pitchFamily="18" charset="2"/>
              </a:rPr>
              <a:t>(</a:t>
            </a:r>
            <a:r>
              <a:rPr lang="en-US" altLang="en-US" dirty="0" err="1" smtClean="0">
                <a:solidFill>
                  <a:srgbClr val="7030A0"/>
                </a:solidFill>
                <a:sym typeface="Symbol" panose="05050102010706020507" pitchFamily="18" charset="2"/>
              </a:rPr>
              <a:t>aSb</a:t>
            </a:r>
            <a:r>
              <a:rPr lang="en-US" altLang="en-US" dirty="0" smtClean="0">
                <a:sym typeface="Symbol" panose="05050102010706020507" pitchFamily="18" charset="2"/>
              </a:rPr>
              <a:t>) Follow</a:t>
            </a:r>
            <a:r>
              <a:rPr lang="en-US" altLang="en-US" baseline="-25000" dirty="0" smtClean="0">
                <a:sym typeface="Symbol" panose="05050102010706020507" pitchFamily="18" charset="2"/>
              </a:rPr>
              <a:t>1</a:t>
            </a:r>
            <a:r>
              <a:rPr lang="en-US" altLang="en-US" dirty="0" smtClean="0">
                <a:sym typeface="Symbol" panose="05050102010706020507" pitchFamily="18" charset="2"/>
              </a:rPr>
              <a:t>(</a:t>
            </a:r>
            <a:r>
              <a:rPr lang="en-US" altLang="en-US" dirty="0" smtClean="0">
                <a:solidFill>
                  <a:srgbClr val="C00000"/>
                </a:solidFill>
                <a:sym typeface="Symbol" panose="05050102010706020507" pitchFamily="18" charset="2"/>
              </a:rPr>
              <a:t>S</a:t>
            </a:r>
            <a:r>
              <a:rPr lang="en-US" altLang="en-US" dirty="0" smtClean="0">
                <a:sym typeface="Symbol" panose="05050102010706020507" pitchFamily="18" charset="2"/>
              </a:rPr>
              <a:t>))</a:t>
            </a:r>
          </a:p>
          <a:p>
            <a:pPr lvl="2"/>
            <a:r>
              <a:rPr lang="en-US" altLang="en-US" dirty="0" smtClean="0">
                <a:sym typeface="Symbol" panose="05050102010706020507" pitchFamily="18" charset="2"/>
              </a:rPr>
              <a:t>First</a:t>
            </a:r>
            <a:r>
              <a:rPr lang="en-US" altLang="en-US" baseline="-25000" dirty="0" smtClean="0">
                <a:sym typeface="Symbol" panose="05050102010706020507" pitchFamily="18" charset="2"/>
              </a:rPr>
              <a:t>1</a:t>
            </a:r>
            <a:r>
              <a:rPr lang="en-US" altLang="en-US" dirty="0" smtClean="0">
                <a:sym typeface="Symbol" panose="05050102010706020507" pitchFamily="18" charset="2"/>
              </a:rPr>
              <a:t>({a} </a:t>
            </a:r>
            <a:r>
              <a:rPr lang="en-US" altLang="en-US" sz="2800" dirty="0" smtClean="0">
                <a:sym typeface="Symbol" panose="05050102010706020507" pitchFamily="18" charset="2"/>
              </a:rPr>
              <a:t> </a:t>
            </a:r>
            <a:r>
              <a:rPr lang="en-US" altLang="en-US" dirty="0" smtClean="0">
                <a:sym typeface="Symbol" panose="05050102010706020507" pitchFamily="18" charset="2"/>
              </a:rPr>
              <a:t>{$,b}) </a:t>
            </a:r>
          </a:p>
          <a:p>
            <a:pPr lvl="3"/>
            <a:r>
              <a:rPr lang="en-US" altLang="en-US" dirty="0" smtClean="0">
                <a:solidFill>
                  <a:srgbClr val="00B050"/>
                </a:solidFill>
                <a:sym typeface="Symbol" panose="05050102010706020507" pitchFamily="18" charset="2"/>
              </a:rPr>
              <a:t>Note: S is a goal symbol</a:t>
            </a:r>
          </a:p>
          <a:p>
            <a:pPr lvl="2"/>
            <a:r>
              <a:rPr lang="en-US" altLang="en-US" dirty="0" smtClean="0">
                <a:sym typeface="Symbol" panose="05050102010706020507" pitchFamily="18" charset="2"/>
              </a:rPr>
              <a:t>First</a:t>
            </a:r>
            <a:r>
              <a:rPr lang="en-US" altLang="en-US" baseline="-25000" dirty="0" smtClean="0">
                <a:sym typeface="Symbol" panose="05050102010706020507" pitchFamily="18" charset="2"/>
              </a:rPr>
              <a:t>1</a:t>
            </a:r>
            <a:r>
              <a:rPr lang="en-US" altLang="en-US" dirty="0" smtClean="0">
                <a:sym typeface="Symbol" panose="05050102010706020507" pitchFamily="18" charset="2"/>
              </a:rPr>
              <a:t> ({a$, ab}) </a:t>
            </a:r>
          </a:p>
          <a:p>
            <a:pPr lvl="2"/>
            <a:r>
              <a:rPr lang="en-US" altLang="en-US" dirty="0" smtClean="0">
                <a:sym typeface="Symbol" panose="05050102010706020507" pitchFamily="18" charset="2"/>
              </a:rPr>
              <a:t> {a}</a:t>
            </a:r>
          </a:p>
          <a:p>
            <a:endParaRPr lang="en-US" altLang="en-US" dirty="0" smtClean="0">
              <a:solidFill>
                <a:srgbClr val="33CC33"/>
              </a:solidFill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180474" y="3128211"/>
            <a:ext cx="6966284" cy="481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463538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Footer Placeholder 4"/>
          <p:cNvSpPr>
            <a:spLocks noGrp="1"/>
          </p:cNvSpPr>
          <p:nvPr>
            <p:ph type="ftr" sz="quarter" idx="4294967295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mtClean="0"/>
              <a:t>Csci465</a:t>
            </a:r>
          </a:p>
        </p:txBody>
      </p:sp>
      <p:sp>
        <p:nvSpPr>
          <p:cNvPr id="46083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6745288" y="6491288"/>
            <a:ext cx="2133600" cy="366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B2596F62-C1A0-45F2-9052-97D431272EBD}" type="slidenum">
              <a:rPr lang="en-US" altLang="en-US"/>
              <a:pPr eaLnBrk="1" hangingPunct="1"/>
              <a:t>51</a:t>
            </a:fld>
            <a:endParaRPr lang="en-US" altLang="en-US"/>
          </a:p>
        </p:txBody>
      </p:sp>
      <p:sp>
        <p:nvSpPr>
          <p:cNvPr id="4198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59162"/>
            <a:ext cx="7886700" cy="1325563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/>
              <a:t>Example of Selection</a:t>
            </a:r>
          </a:p>
        </p:txBody>
      </p:sp>
      <p:sp>
        <p:nvSpPr>
          <p:cNvPr id="4608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-1" y="1796902"/>
            <a:ext cx="9048307" cy="4382209"/>
          </a:xfrm>
        </p:spPr>
        <p:txBody>
          <a:bodyPr/>
          <a:lstStyle/>
          <a:p>
            <a:pPr marL="571500" indent="-571500" eaLnBrk="1" hangingPunct="1"/>
            <a:r>
              <a:rPr lang="en-US" altLang="en-US" dirty="0" smtClean="0"/>
              <a:t>Consider the simple grammar G</a:t>
            </a:r>
          </a:p>
          <a:p>
            <a:pPr marL="839788" lvl="1" indent="-382588" eaLnBrk="1" hangingPunct="1">
              <a:buFont typeface="Wingdings" panose="05000000000000000000" pitchFamily="2" charset="2"/>
              <a:buAutoNum type="arabicPeriod"/>
            </a:pPr>
            <a:r>
              <a:rPr lang="en-US" altLang="en-US" dirty="0" err="1" smtClean="0">
                <a:solidFill>
                  <a:srgbClr val="0070C0"/>
                </a:solidFill>
              </a:rPr>
              <a:t>S</a:t>
            </a:r>
            <a:r>
              <a:rPr lang="en-US" altLang="en-US" dirty="0" err="1" smtClean="0">
                <a:solidFill>
                  <a:srgbClr val="0070C0"/>
                </a:solidFill>
                <a:sym typeface="Symbol" panose="05050102010706020507" pitchFamily="18" charset="2"/>
              </a:rPr>
              <a:t>aSb</a:t>
            </a:r>
            <a:endParaRPr lang="en-US" altLang="en-US" dirty="0" smtClean="0">
              <a:solidFill>
                <a:srgbClr val="0070C0"/>
              </a:solidFill>
              <a:sym typeface="Symbol" panose="05050102010706020507" pitchFamily="18" charset="2"/>
            </a:endParaRPr>
          </a:p>
          <a:p>
            <a:pPr marL="839788" lvl="1" indent="-382588" eaLnBrk="1" hangingPunct="1">
              <a:buFont typeface="Wingdings" panose="05000000000000000000" pitchFamily="2" charset="2"/>
              <a:buAutoNum type="arabicPeriod"/>
            </a:pPr>
            <a:r>
              <a:rPr lang="en-US" altLang="en-US" dirty="0" smtClean="0"/>
              <a:t>S</a:t>
            </a:r>
            <a:r>
              <a:rPr lang="en-US" altLang="en-US" dirty="0" smtClean="0">
                <a:sym typeface="Symbol" panose="05050102010706020507" pitchFamily="18" charset="2"/>
              </a:rPr>
              <a:t> 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180474" y="3128211"/>
            <a:ext cx="6966284" cy="481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469230" y="3382016"/>
            <a:ext cx="6677527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 smtClean="0"/>
              <a:t>2. S</a:t>
            </a:r>
            <a:r>
              <a:rPr lang="en-US" altLang="en-US" dirty="0">
                <a:sym typeface="Symbol" panose="05050102010706020507" pitchFamily="18" charset="2"/>
              </a:rPr>
              <a:t></a:t>
            </a:r>
          </a:p>
          <a:p>
            <a:pPr lvl="1"/>
            <a:r>
              <a:rPr lang="en-US" altLang="en-US" dirty="0">
                <a:sym typeface="Symbol" panose="05050102010706020507" pitchFamily="18" charset="2"/>
              </a:rPr>
              <a:t>Select</a:t>
            </a:r>
            <a:r>
              <a:rPr lang="en-US" altLang="en-US" baseline="-25000" dirty="0">
                <a:sym typeface="Symbol" panose="05050102010706020507" pitchFamily="18" charset="2"/>
              </a:rPr>
              <a:t>1</a:t>
            </a:r>
            <a:r>
              <a:rPr lang="en-US" altLang="en-US" dirty="0">
                <a:sym typeface="Symbol" panose="05050102010706020507" pitchFamily="18" charset="2"/>
              </a:rPr>
              <a:t>(</a:t>
            </a:r>
            <a:r>
              <a:rPr lang="en-US" altLang="en-US" dirty="0"/>
              <a:t>S</a:t>
            </a:r>
            <a:r>
              <a:rPr lang="en-US" altLang="en-US" dirty="0">
                <a:sym typeface="Symbol" panose="05050102010706020507" pitchFamily="18" charset="2"/>
              </a:rPr>
              <a:t>) =</a:t>
            </a:r>
          </a:p>
          <a:p>
            <a:pPr lvl="2"/>
            <a:r>
              <a:rPr lang="en-US" altLang="en-US" dirty="0">
                <a:sym typeface="Symbol" panose="05050102010706020507" pitchFamily="18" charset="2"/>
              </a:rPr>
              <a:t>First</a:t>
            </a:r>
            <a:r>
              <a:rPr lang="en-US" altLang="en-US" baseline="-25000" dirty="0">
                <a:sym typeface="Symbol" panose="05050102010706020507" pitchFamily="18" charset="2"/>
              </a:rPr>
              <a:t>1</a:t>
            </a:r>
            <a:r>
              <a:rPr lang="en-US" altLang="en-US" dirty="0">
                <a:sym typeface="Symbol" panose="05050102010706020507" pitchFamily="18" charset="2"/>
              </a:rPr>
              <a:t>(First</a:t>
            </a:r>
            <a:r>
              <a:rPr lang="en-US" altLang="en-US" baseline="-25000" dirty="0">
                <a:sym typeface="Symbol" panose="05050102010706020507" pitchFamily="18" charset="2"/>
              </a:rPr>
              <a:t>1</a:t>
            </a:r>
            <a:r>
              <a:rPr lang="en-US" altLang="en-US" dirty="0">
                <a:sym typeface="Symbol" panose="05050102010706020507" pitchFamily="18" charset="2"/>
              </a:rPr>
              <a:t>()Follow</a:t>
            </a:r>
            <a:r>
              <a:rPr lang="en-US" altLang="en-US" baseline="-25000" dirty="0">
                <a:sym typeface="Symbol" panose="05050102010706020507" pitchFamily="18" charset="2"/>
              </a:rPr>
              <a:t>1</a:t>
            </a:r>
            <a:r>
              <a:rPr lang="en-US" altLang="en-US" dirty="0">
                <a:sym typeface="Symbol" panose="05050102010706020507" pitchFamily="18" charset="2"/>
              </a:rPr>
              <a:t>(S))</a:t>
            </a:r>
          </a:p>
          <a:p>
            <a:pPr lvl="2"/>
            <a:r>
              <a:rPr lang="en-US" altLang="en-US" dirty="0">
                <a:sym typeface="Symbol" panose="05050102010706020507" pitchFamily="18" charset="2"/>
              </a:rPr>
              <a:t>First</a:t>
            </a:r>
            <a:r>
              <a:rPr lang="en-US" altLang="en-US" baseline="-25000" dirty="0">
                <a:sym typeface="Symbol" panose="05050102010706020507" pitchFamily="18" charset="2"/>
              </a:rPr>
              <a:t>1</a:t>
            </a:r>
            <a:r>
              <a:rPr lang="en-US" altLang="en-US" dirty="0">
                <a:sym typeface="Symbol" panose="05050102010706020507" pitchFamily="18" charset="2"/>
              </a:rPr>
              <a:t>({} Follow</a:t>
            </a:r>
            <a:r>
              <a:rPr lang="en-US" altLang="en-US" baseline="-25000" dirty="0">
                <a:sym typeface="Symbol" panose="05050102010706020507" pitchFamily="18" charset="2"/>
              </a:rPr>
              <a:t>1</a:t>
            </a:r>
            <a:r>
              <a:rPr lang="en-US" altLang="en-US" dirty="0">
                <a:sym typeface="Symbol" panose="05050102010706020507" pitchFamily="18" charset="2"/>
              </a:rPr>
              <a:t>(S)) </a:t>
            </a:r>
          </a:p>
          <a:p>
            <a:pPr lvl="2"/>
            <a:r>
              <a:rPr lang="en-US" altLang="en-US" dirty="0">
                <a:sym typeface="Symbol" panose="05050102010706020507" pitchFamily="18" charset="2"/>
              </a:rPr>
              <a:t>First</a:t>
            </a:r>
            <a:r>
              <a:rPr lang="en-US" altLang="en-US" baseline="-25000" dirty="0">
                <a:sym typeface="Symbol" panose="05050102010706020507" pitchFamily="18" charset="2"/>
              </a:rPr>
              <a:t>1</a:t>
            </a:r>
            <a:r>
              <a:rPr lang="en-US" altLang="en-US" dirty="0">
                <a:sym typeface="Symbol" panose="05050102010706020507" pitchFamily="18" charset="2"/>
              </a:rPr>
              <a:t> ({} X{$,b}) </a:t>
            </a:r>
          </a:p>
          <a:p>
            <a:pPr lvl="2"/>
            <a:r>
              <a:rPr lang="en-US" altLang="en-US" dirty="0">
                <a:sym typeface="Symbol" panose="05050102010706020507" pitchFamily="18" charset="2"/>
              </a:rPr>
              <a:t> </a:t>
            </a:r>
            <a:r>
              <a:rPr lang="en-US" altLang="en-US" dirty="0">
                <a:solidFill>
                  <a:srgbClr val="FF0000"/>
                </a:solidFill>
                <a:sym typeface="Symbol" panose="05050102010706020507" pitchFamily="18" charset="2"/>
              </a:rPr>
              <a:t>{$,b}</a:t>
            </a:r>
            <a:r>
              <a:rPr lang="en-US" altLang="en-US" dirty="0">
                <a:sym typeface="Symbol" panose="05050102010706020507" pitchFamily="18" charset="2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1805101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Footer Placeholder 4"/>
          <p:cNvSpPr>
            <a:spLocks noGrp="1"/>
          </p:cNvSpPr>
          <p:nvPr>
            <p:ph type="ftr" sz="quarter" idx="4294967295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mtClean="0"/>
              <a:t>Csci465</a:t>
            </a:r>
          </a:p>
        </p:txBody>
      </p:sp>
      <p:sp>
        <p:nvSpPr>
          <p:cNvPr id="46083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6745288" y="6491288"/>
            <a:ext cx="2133600" cy="366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B2596F62-C1A0-45F2-9052-97D431272EBD}" type="slidenum">
              <a:rPr lang="en-US" altLang="en-US"/>
              <a:pPr eaLnBrk="1" hangingPunct="1"/>
              <a:t>52</a:t>
            </a:fld>
            <a:endParaRPr lang="en-US" altLang="en-US"/>
          </a:p>
        </p:txBody>
      </p:sp>
      <p:sp>
        <p:nvSpPr>
          <p:cNvPr id="4198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59162"/>
            <a:ext cx="7886700" cy="1325563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/>
              <a:t>Example of Selection</a:t>
            </a:r>
          </a:p>
        </p:txBody>
      </p:sp>
      <p:sp>
        <p:nvSpPr>
          <p:cNvPr id="4608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-1" y="1796902"/>
            <a:ext cx="9048307" cy="4382209"/>
          </a:xfrm>
        </p:spPr>
        <p:txBody>
          <a:bodyPr/>
          <a:lstStyle/>
          <a:p>
            <a:pPr marL="571500" indent="-571500" eaLnBrk="1" hangingPunct="1"/>
            <a:r>
              <a:rPr lang="en-US" altLang="en-US" dirty="0" smtClean="0"/>
              <a:t>Consider the simple grammar G</a:t>
            </a:r>
          </a:p>
          <a:p>
            <a:pPr marL="839788" lvl="1" indent="-382588" eaLnBrk="1" hangingPunct="1">
              <a:buFont typeface="Wingdings" panose="05000000000000000000" pitchFamily="2" charset="2"/>
              <a:buAutoNum type="arabicPeriod"/>
            </a:pPr>
            <a:r>
              <a:rPr lang="en-US" altLang="en-US" dirty="0" err="1" smtClean="0">
                <a:solidFill>
                  <a:srgbClr val="0070C0"/>
                </a:solidFill>
              </a:rPr>
              <a:t>S</a:t>
            </a:r>
            <a:r>
              <a:rPr lang="en-US" altLang="en-US" dirty="0" err="1" smtClean="0">
                <a:solidFill>
                  <a:srgbClr val="0070C0"/>
                </a:solidFill>
                <a:sym typeface="Symbol" panose="05050102010706020507" pitchFamily="18" charset="2"/>
              </a:rPr>
              <a:t>aSb</a:t>
            </a:r>
            <a:endParaRPr lang="en-US" altLang="en-US" dirty="0" smtClean="0">
              <a:solidFill>
                <a:srgbClr val="0070C0"/>
              </a:solidFill>
              <a:sym typeface="Symbol" panose="05050102010706020507" pitchFamily="18" charset="2"/>
            </a:endParaRPr>
          </a:p>
          <a:p>
            <a:pPr marL="839788" lvl="1" indent="-382588" eaLnBrk="1" hangingPunct="1">
              <a:buFont typeface="Wingdings" panose="05000000000000000000" pitchFamily="2" charset="2"/>
              <a:buAutoNum type="arabicPeriod"/>
            </a:pPr>
            <a:r>
              <a:rPr lang="en-US" altLang="en-US" dirty="0" smtClean="0"/>
              <a:t>S</a:t>
            </a:r>
            <a:r>
              <a:rPr lang="en-US" altLang="en-US" dirty="0" smtClean="0">
                <a:sym typeface="Symbol" panose="05050102010706020507" pitchFamily="18" charset="2"/>
              </a:rPr>
              <a:t> 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180474" y="3128211"/>
            <a:ext cx="6966284" cy="481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469230" y="3382016"/>
            <a:ext cx="6677527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 smtClean="0"/>
              <a:t>2. S</a:t>
            </a:r>
            <a:r>
              <a:rPr lang="en-US" altLang="en-US" dirty="0">
                <a:sym typeface="Symbol" panose="05050102010706020507" pitchFamily="18" charset="2"/>
              </a:rPr>
              <a:t></a:t>
            </a:r>
          </a:p>
          <a:p>
            <a:pPr lvl="1"/>
            <a:r>
              <a:rPr lang="en-US" altLang="en-US" dirty="0">
                <a:sym typeface="Symbol" panose="05050102010706020507" pitchFamily="18" charset="2"/>
              </a:rPr>
              <a:t>Select</a:t>
            </a:r>
            <a:r>
              <a:rPr lang="en-US" altLang="en-US" baseline="-25000" dirty="0">
                <a:sym typeface="Symbol" panose="05050102010706020507" pitchFamily="18" charset="2"/>
              </a:rPr>
              <a:t>1</a:t>
            </a:r>
            <a:r>
              <a:rPr lang="en-US" altLang="en-US" dirty="0">
                <a:sym typeface="Symbol" panose="05050102010706020507" pitchFamily="18" charset="2"/>
              </a:rPr>
              <a:t>(</a:t>
            </a:r>
            <a:r>
              <a:rPr lang="en-US" altLang="en-US" dirty="0"/>
              <a:t>S</a:t>
            </a:r>
            <a:r>
              <a:rPr lang="en-US" altLang="en-US" dirty="0">
                <a:sym typeface="Symbol" panose="05050102010706020507" pitchFamily="18" charset="2"/>
              </a:rPr>
              <a:t>) =</a:t>
            </a:r>
          </a:p>
          <a:p>
            <a:pPr lvl="2"/>
            <a:r>
              <a:rPr lang="en-US" altLang="en-US" dirty="0">
                <a:sym typeface="Symbol" panose="05050102010706020507" pitchFamily="18" charset="2"/>
              </a:rPr>
              <a:t>First</a:t>
            </a:r>
            <a:r>
              <a:rPr lang="en-US" altLang="en-US" baseline="-25000" dirty="0">
                <a:sym typeface="Symbol" panose="05050102010706020507" pitchFamily="18" charset="2"/>
              </a:rPr>
              <a:t>1</a:t>
            </a:r>
            <a:r>
              <a:rPr lang="en-US" altLang="en-US" dirty="0">
                <a:sym typeface="Symbol" panose="05050102010706020507" pitchFamily="18" charset="2"/>
              </a:rPr>
              <a:t>(First</a:t>
            </a:r>
            <a:r>
              <a:rPr lang="en-US" altLang="en-US" baseline="-25000" dirty="0">
                <a:sym typeface="Symbol" panose="05050102010706020507" pitchFamily="18" charset="2"/>
              </a:rPr>
              <a:t>1</a:t>
            </a:r>
            <a:r>
              <a:rPr lang="en-US" altLang="en-US" dirty="0">
                <a:sym typeface="Symbol" panose="05050102010706020507" pitchFamily="18" charset="2"/>
              </a:rPr>
              <a:t>()Follow</a:t>
            </a:r>
            <a:r>
              <a:rPr lang="en-US" altLang="en-US" baseline="-25000" dirty="0">
                <a:sym typeface="Symbol" panose="05050102010706020507" pitchFamily="18" charset="2"/>
              </a:rPr>
              <a:t>1</a:t>
            </a:r>
            <a:r>
              <a:rPr lang="en-US" altLang="en-US" dirty="0">
                <a:sym typeface="Symbol" panose="05050102010706020507" pitchFamily="18" charset="2"/>
              </a:rPr>
              <a:t>(S))</a:t>
            </a:r>
          </a:p>
          <a:p>
            <a:pPr lvl="2"/>
            <a:r>
              <a:rPr lang="en-US" altLang="en-US" dirty="0">
                <a:sym typeface="Symbol" panose="05050102010706020507" pitchFamily="18" charset="2"/>
              </a:rPr>
              <a:t>First</a:t>
            </a:r>
            <a:r>
              <a:rPr lang="en-US" altLang="en-US" baseline="-25000" dirty="0">
                <a:sym typeface="Symbol" panose="05050102010706020507" pitchFamily="18" charset="2"/>
              </a:rPr>
              <a:t>1</a:t>
            </a:r>
            <a:r>
              <a:rPr lang="en-US" altLang="en-US" dirty="0">
                <a:sym typeface="Symbol" panose="05050102010706020507" pitchFamily="18" charset="2"/>
              </a:rPr>
              <a:t>({} Follow</a:t>
            </a:r>
            <a:r>
              <a:rPr lang="en-US" altLang="en-US" baseline="-25000" dirty="0">
                <a:sym typeface="Symbol" panose="05050102010706020507" pitchFamily="18" charset="2"/>
              </a:rPr>
              <a:t>1</a:t>
            </a:r>
            <a:r>
              <a:rPr lang="en-US" altLang="en-US" dirty="0">
                <a:sym typeface="Symbol" panose="05050102010706020507" pitchFamily="18" charset="2"/>
              </a:rPr>
              <a:t>(S)) </a:t>
            </a:r>
          </a:p>
          <a:p>
            <a:pPr lvl="2"/>
            <a:r>
              <a:rPr lang="en-US" altLang="en-US" dirty="0">
                <a:sym typeface="Symbol" panose="05050102010706020507" pitchFamily="18" charset="2"/>
              </a:rPr>
              <a:t>First</a:t>
            </a:r>
            <a:r>
              <a:rPr lang="en-US" altLang="en-US" baseline="-25000" dirty="0">
                <a:sym typeface="Symbol" panose="05050102010706020507" pitchFamily="18" charset="2"/>
              </a:rPr>
              <a:t>1</a:t>
            </a:r>
            <a:r>
              <a:rPr lang="en-US" altLang="en-US" dirty="0">
                <a:sym typeface="Symbol" panose="05050102010706020507" pitchFamily="18" charset="2"/>
              </a:rPr>
              <a:t> ({} X{$,b}) </a:t>
            </a:r>
          </a:p>
          <a:p>
            <a:pPr lvl="2"/>
            <a:r>
              <a:rPr lang="en-US" altLang="en-US" dirty="0">
                <a:sym typeface="Symbol" panose="05050102010706020507" pitchFamily="18" charset="2"/>
              </a:rPr>
              <a:t> </a:t>
            </a:r>
            <a:r>
              <a:rPr lang="en-US" altLang="en-US" dirty="0">
                <a:solidFill>
                  <a:srgbClr val="FF0000"/>
                </a:solidFill>
                <a:sym typeface="Symbol" panose="05050102010706020507" pitchFamily="18" charset="2"/>
              </a:rPr>
              <a:t>{$,b}</a:t>
            </a:r>
            <a:r>
              <a:rPr lang="en-US" altLang="en-US" dirty="0">
                <a:sym typeface="Symbol" panose="05050102010706020507" pitchFamily="18" charset="2"/>
              </a:rPr>
              <a:t> </a:t>
            </a:r>
          </a:p>
        </p:txBody>
      </p:sp>
      <p:sp>
        <p:nvSpPr>
          <p:cNvPr id="4" name="Rectangle 3"/>
          <p:cNvSpPr/>
          <p:nvPr/>
        </p:nvSpPr>
        <p:spPr>
          <a:xfrm>
            <a:off x="180473" y="5202456"/>
            <a:ext cx="534202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altLang="en-US" dirty="0">
                <a:solidFill>
                  <a:srgbClr val="7030A0"/>
                </a:solidFill>
                <a:sym typeface="Symbol" panose="05050102010706020507" pitchFamily="18" charset="2"/>
              </a:rPr>
              <a:t>{$,b} {a} = </a:t>
            </a:r>
            <a:r>
              <a:rPr lang="en-US" altLang="en-US" dirty="0">
                <a:solidFill>
                  <a:srgbClr val="7030A0"/>
                </a:solidFill>
                <a:cs typeface="Arial" panose="020B0604020202020204" pitchFamily="34" charset="0"/>
                <a:sym typeface="Symbol" panose="05050102010706020507" pitchFamily="18" charset="2"/>
              </a:rPr>
              <a:t>{}  </a:t>
            </a:r>
          </a:p>
          <a:p>
            <a:pPr lvl="2"/>
            <a:r>
              <a:rPr lang="en-US" altLang="en-US" dirty="0">
                <a:solidFill>
                  <a:srgbClr val="7030A0"/>
                </a:solidFill>
                <a:cs typeface="Arial" panose="020B0604020202020204" pitchFamily="34" charset="0"/>
                <a:sym typeface="Symbol" panose="05050102010706020507" pitchFamily="18" charset="2"/>
              </a:rPr>
              <a:t>//</a:t>
            </a:r>
            <a:r>
              <a:rPr lang="en-US" altLang="en-US" dirty="0">
                <a:sym typeface="Symbol" panose="05050102010706020507" pitchFamily="18" charset="2"/>
              </a:rPr>
              <a:t>i.e., means they have no elements in common for two selections</a:t>
            </a:r>
          </a:p>
          <a:p>
            <a:r>
              <a:rPr lang="en-US" altLang="en-US" dirty="0">
                <a:sym typeface="Symbol" panose="05050102010706020507" pitchFamily="18" charset="2"/>
              </a:rPr>
              <a:t>Therefore, the G is LL(1)</a:t>
            </a:r>
          </a:p>
        </p:txBody>
      </p:sp>
    </p:spTree>
    <p:extLst>
      <p:ext uri="{BB962C8B-B14F-4D97-AF65-F5344CB8AC3E}">
        <p14:creationId xmlns:p14="http://schemas.microsoft.com/office/powerpoint/2010/main" val="127980319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Footer Placeholder 4"/>
          <p:cNvSpPr>
            <a:spLocks noGrp="1"/>
          </p:cNvSpPr>
          <p:nvPr>
            <p:ph type="ftr" sz="quarter" idx="4294967295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mtClean="0"/>
              <a:t>Csci465</a:t>
            </a:r>
          </a:p>
        </p:txBody>
      </p:sp>
      <p:sp>
        <p:nvSpPr>
          <p:cNvPr id="49155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4191558" y="6444876"/>
            <a:ext cx="2133600" cy="366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dirty="0" smtClean="0"/>
              <a:t>pp:</a:t>
            </a:r>
            <a:fld id="{875880D1-5331-4264-A982-30F9596A102B}" type="slidenum">
              <a:rPr lang="en-US" altLang="en-US" smtClean="0"/>
              <a:pPr eaLnBrk="1" hangingPunct="1"/>
              <a:t>53</a:t>
            </a:fld>
            <a:endParaRPr lang="en-US" altLang="en-US" dirty="0"/>
          </a:p>
        </p:txBody>
      </p:sp>
      <p:sp>
        <p:nvSpPr>
          <p:cNvPr id="45060" name="Rectangle 2"/>
          <p:cNvSpPr>
            <a:spLocks noGrp="1" noChangeArrowheads="1"/>
          </p:cNvSpPr>
          <p:nvPr>
            <p:ph type="title"/>
          </p:nvPr>
        </p:nvSpPr>
        <p:spPr>
          <a:xfrm>
            <a:off x="-85060" y="365126"/>
            <a:ext cx="8600410" cy="1325563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/>
              <a:t>Example</a:t>
            </a:r>
          </a:p>
        </p:txBody>
      </p:sp>
      <p:sp>
        <p:nvSpPr>
          <p:cNvPr id="4915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1856628"/>
            <a:ext cx="8771860" cy="4222657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Consider the following grammar</a:t>
            </a:r>
          </a:p>
          <a:p>
            <a:pPr lvl="1" eaLnBrk="1" hangingPunct="1"/>
            <a:r>
              <a:rPr lang="en-US" altLang="en-US" dirty="0" err="1" smtClean="0"/>
              <a:t>S</a:t>
            </a:r>
            <a:r>
              <a:rPr lang="en-US" altLang="en-US" dirty="0" err="1" smtClean="0">
                <a:sym typeface="Symbol" panose="05050102010706020507" pitchFamily="18" charset="2"/>
              </a:rPr>
              <a:t>Bx</a:t>
            </a:r>
            <a:endParaRPr lang="en-US" altLang="en-US" dirty="0" smtClean="0">
              <a:sym typeface="Symbol" panose="05050102010706020507" pitchFamily="18" charset="2"/>
            </a:endParaRPr>
          </a:p>
          <a:p>
            <a:pPr lvl="1" eaLnBrk="1" hangingPunct="1"/>
            <a:r>
              <a:rPr lang="en-US" altLang="en-US" dirty="0" err="1" smtClean="0"/>
              <a:t>A</a:t>
            </a:r>
            <a:r>
              <a:rPr lang="en-US" altLang="en-US" dirty="0" err="1" smtClean="0">
                <a:sym typeface="Symbol" panose="05050102010706020507" pitchFamily="18" charset="2"/>
              </a:rPr>
              <a:t>aA</a:t>
            </a:r>
            <a:endParaRPr lang="en-US" altLang="en-US" dirty="0" smtClean="0">
              <a:sym typeface="Symbol" panose="05050102010706020507" pitchFamily="18" charset="2"/>
            </a:endParaRPr>
          </a:p>
          <a:p>
            <a:pPr lvl="1" eaLnBrk="1" hangingPunct="1"/>
            <a:r>
              <a:rPr lang="en-US" altLang="en-US" dirty="0" err="1" smtClean="0"/>
              <a:t>A</a:t>
            </a:r>
            <a:r>
              <a:rPr lang="en-US" altLang="en-US" dirty="0" err="1" smtClean="0">
                <a:sym typeface="Symbol" panose="05050102010706020507" pitchFamily="18" charset="2"/>
              </a:rPr>
              <a:t>b</a:t>
            </a:r>
            <a:endParaRPr lang="en-US" altLang="en-US" dirty="0" smtClean="0">
              <a:sym typeface="Symbol" panose="05050102010706020507" pitchFamily="18" charset="2"/>
            </a:endParaRPr>
          </a:p>
          <a:p>
            <a:pPr lvl="1" eaLnBrk="1" hangingPunct="1"/>
            <a:r>
              <a:rPr lang="en-US" altLang="en-US" dirty="0" err="1" smtClean="0"/>
              <a:t>B</a:t>
            </a:r>
            <a:r>
              <a:rPr lang="en-US" altLang="en-US" dirty="0" err="1" smtClean="0">
                <a:sym typeface="Symbol" panose="05050102010706020507" pitchFamily="18" charset="2"/>
              </a:rPr>
              <a:t>yAzA</a:t>
            </a:r>
            <a:endParaRPr lang="en-US" altLang="en-US" dirty="0" smtClean="0">
              <a:sym typeface="Symbol" panose="05050102010706020507" pitchFamily="18" charset="2"/>
            </a:endParaRPr>
          </a:p>
          <a:p>
            <a:pPr lvl="1" eaLnBrk="1" hangingPunct="1"/>
            <a:r>
              <a:rPr lang="en-US" altLang="en-US" dirty="0" smtClean="0">
                <a:solidFill>
                  <a:srgbClr val="C00000"/>
                </a:solidFill>
              </a:rPr>
              <a:t>B</a:t>
            </a:r>
            <a:r>
              <a:rPr lang="en-US" altLang="en-US" dirty="0" smtClean="0">
                <a:solidFill>
                  <a:srgbClr val="C00000"/>
                </a:solidFill>
                <a:sym typeface="Symbol" panose="05050102010706020507" pitchFamily="18" charset="2"/>
              </a:rPr>
              <a:t>AA</a:t>
            </a:r>
          </a:p>
          <a:p>
            <a:pPr lvl="1" eaLnBrk="1" hangingPunct="1"/>
            <a:r>
              <a:rPr lang="en-US" altLang="en-US" dirty="0" smtClean="0">
                <a:sym typeface="Symbol" panose="05050102010706020507" pitchFamily="18" charset="2"/>
              </a:rPr>
              <a:t>Compute Follow</a:t>
            </a:r>
            <a:r>
              <a:rPr lang="en-US" altLang="en-US" baseline="-25000" dirty="0" smtClean="0">
                <a:sym typeface="Symbol" panose="05050102010706020507" pitchFamily="18" charset="2"/>
              </a:rPr>
              <a:t>1</a:t>
            </a:r>
            <a:r>
              <a:rPr lang="en-US" altLang="en-US" dirty="0" smtClean="0">
                <a:sym typeface="Symbol" panose="05050102010706020507" pitchFamily="18" charset="2"/>
              </a:rPr>
              <a:t>(A)?</a:t>
            </a:r>
            <a:endParaRPr lang="en-US" altLang="en-US" dirty="0" smtClean="0">
              <a:solidFill>
                <a:srgbClr val="0066FF"/>
              </a:solidFill>
              <a:sym typeface="Symbol" panose="05050102010706020507" pitchFamily="18" charset="2"/>
            </a:endParaRPr>
          </a:p>
          <a:p>
            <a:pPr lvl="1" eaLnBrk="1" hangingPunct="1"/>
            <a:endParaRPr lang="en-US" altLang="en-US" dirty="0" smtClean="0">
              <a:solidFill>
                <a:srgbClr val="0066FF"/>
              </a:solidFill>
              <a:sym typeface="Symbol" panose="05050102010706020507" pitchFamily="18" charset="2"/>
            </a:endParaRPr>
          </a:p>
          <a:p>
            <a:pPr eaLnBrk="1" hangingPunct="1"/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41426282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Converting RE to FA to CFG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1841500"/>
            <a:ext cx="5501112" cy="422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99672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Footer Placeholder 4"/>
          <p:cNvSpPr>
            <a:spLocks noGrp="1"/>
          </p:cNvSpPr>
          <p:nvPr>
            <p:ph type="ftr" sz="quarter" idx="4294967295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mtClean="0"/>
              <a:t>Csci465</a:t>
            </a:r>
          </a:p>
        </p:txBody>
      </p:sp>
      <p:sp>
        <p:nvSpPr>
          <p:cNvPr id="50179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6745288" y="6491288"/>
            <a:ext cx="2133600" cy="366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673D7E0D-1C1E-4DF5-823D-9089B8D5E70F}" type="slidenum">
              <a:rPr lang="en-US" altLang="en-US"/>
              <a:pPr eaLnBrk="1" hangingPunct="1"/>
              <a:t>55</a:t>
            </a:fld>
            <a:endParaRPr lang="en-US" altLang="en-US"/>
          </a:p>
        </p:txBody>
      </p:sp>
      <p:sp>
        <p:nvSpPr>
          <p:cNvPr id="16388" name="Rectangle 2"/>
          <p:cNvSpPr>
            <a:spLocks noGrp="1" noChangeArrowheads="1"/>
          </p:cNvSpPr>
          <p:nvPr>
            <p:ph type="title"/>
          </p:nvPr>
        </p:nvSpPr>
        <p:spPr>
          <a:xfrm>
            <a:off x="314325" y="325063"/>
            <a:ext cx="8515350" cy="1325563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/>
              <a:t>Converting CFG to PDA:1</a:t>
            </a:r>
          </a:p>
        </p:txBody>
      </p:sp>
      <p:sp>
        <p:nvSpPr>
          <p:cNvPr id="5018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5124" y="1856628"/>
            <a:ext cx="8813764" cy="4222657"/>
          </a:xfrm>
          <a:solidFill>
            <a:schemeClr val="bg1"/>
          </a:solidFill>
        </p:spPr>
        <p:txBody>
          <a:bodyPr>
            <a:normAutofit/>
          </a:bodyPr>
          <a:lstStyle/>
          <a:p>
            <a:pPr eaLnBrk="1" hangingPunct="1"/>
            <a:r>
              <a:rPr lang="en-US" altLang="en-US" sz="3200" dirty="0" smtClean="0"/>
              <a:t>PDA can be constructed from a CFG as follows:</a:t>
            </a:r>
          </a:p>
          <a:p>
            <a:pPr lvl="1" eaLnBrk="1" hangingPunct="1"/>
            <a:r>
              <a:rPr lang="en-US" altLang="en-US" sz="3200" dirty="0" smtClean="0">
                <a:sym typeface="Symbol" panose="05050102010706020507" pitchFamily="18" charset="2"/>
              </a:rPr>
              <a:t>PDA. ==  CFG. </a:t>
            </a:r>
          </a:p>
          <a:p>
            <a:pPr lvl="1" eaLnBrk="1" hangingPunct="1"/>
            <a:r>
              <a:rPr lang="en-US" altLang="en-US" sz="3200" dirty="0" smtClean="0">
                <a:sym typeface="Symbol" panose="05050102010706020507" pitchFamily="18" charset="2"/>
              </a:rPr>
              <a:t>PDA.H == N   </a:t>
            </a:r>
            <a:r>
              <a:rPr lang="en-US" altLang="en-US" sz="3200" dirty="0" smtClean="0">
                <a:solidFill>
                  <a:srgbClr val="00B050"/>
                </a:solidFill>
                <a:sym typeface="Symbol" panose="05050102010706020507" pitchFamily="18" charset="2"/>
              </a:rPr>
              <a:t>//finite stack alphabet</a:t>
            </a:r>
          </a:p>
          <a:p>
            <a:pPr lvl="1" eaLnBrk="1" hangingPunct="1"/>
            <a:r>
              <a:rPr lang="en-US" altLang="en-US" sz="3200" dirty="0" smtClean="0">
                <a:sym typeface="Symbol" panose="05050102010706020507" pitchFamily="18" charset="2"/>
              </a:rPr>
              <a:t>PDA.h</a:t>
            </a:r>
            <a:r>
              <a:rPr lang="en-US" altLang="en-US" sz="3200" baseline="-25000" dirty="0" smtClean="0">
                <a:sym typeface="Symbol" panose="05050102010706020507" pitchFamily="18" charset="2"/>
              </a:rPr>
              <a:t>0</a:t>
            </a:r>
            <a:r>
              <a:rPr lang="en-US" altLang="en-US" sz="3200" dirty="0" smtClean="0">
                <a:sym typeface="Symbol" panose="05050102010706020507" pitchFamily="18" charset="2"/>
              </a:rPr>
              <a:t> == </a:t>
            </a:r>
            <a:r>
              <a:rPr lang="en-US" altLang="en-US" sz="3200" dirty="0" smtClean="0">
                <a:solidFill>
                  <a:srgbClr val="0070C0"/>
                </a:solidFill>
                <a:sym typeface="Symbol" panose="05050102010706020507" pitchFamily="18" charset="2"/>
              </a:rPr>
              <a:t>Goal of CFG</a:t>
            </a:r>
          </a:p>
          <a:p>
            <a:pPr lvl="1" eaLnBrk="1" hangingPunct="1"/>
            <a:r>
              <a:rPr lang="en-US" altLang="en-US" sz="3200" dirty="0" smtClean="0">
                <a:sym typeface="Symbol" panose="05050102010706020507" pitchFamily="18" charset="2"/>
              </a:rPr>
              <a:t>PDA.Q  ==  </a:t>
            </a:r>
            <a:r>
              <a:rPr lang="en-US" altLang="en-US" sz="3200" dirty="0" smtClean="0">
                <a:solidFill>
                  <a:srgbClr val="7030A0"/>
                </a:solidFill>
                <a:sym typeface="Symbol" panose="05050102010706020507" pitchFamily="18" charset="2"/>
              </a:rPr>
              <a:t>One state; it halts on empty stack</a:t>
            </a:r>
          </a:p>
          <a:p>
            <a:pPr lvl="2" eaLnBrk="1" hangingPunct="1"/>
            <a:endParaRPr lang="en-US" altLang="en-US" sz="3200" dirty="0" smtClean="0">
              <a:solidFill>
                <a:srgbClr val="0066FF"/>
              </a:solidFill>
              <a:sym typeface="Symbol" panose="05050102010706020507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12865784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Footer Placeholder 4"/>
          <p:cNvSpPr>
            <a:spLocks noGrp="1"/>
          </p:cNvSpPr>
          <p:nvPr>
            <p:ph type="ftr" sz="quarter" idx="4294967295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mtClean="0"/>
              <a:t>Csci465</a:t>
            </a:r>
          </a:p>
        </p:txBody>
      </p:sp>
      <p:sp>
        <p:nvSpPr>
          <p:cNvPr id="51203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6745288" y="6491288"/>
            <a:ext cx="2133600" cy="366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3853C4F7-47AF-45BA-A553-C678A54E3395}" type="slidenum">
              <a:rPr lang="en-US" altLang="en-US"/>
              <a:pPr eaLnBrk="1" hangingPunct="1"/>
              <a:t>56</a:t>
            </a:fld>
            <a:endParaRPr lang="en-US" altLang="en-US"/>
          </a:p>
        </p:txBody>
      </p:sp>
      <p:sp>
        <p:nvSpPr>
          <p:cNvPr id="17412" name="Rectangle 2"/>
          <p:cNvSpPr>
            <a:spLocks noGrp="1" noChangeArrowheads="1"/>
          </p:cNvSpPr>
          <p:nvPr>
            <p:ph type="title"/>
          </p:nvPr>
        </p:nvSpPr>
        <p:spPr>
          <a:xfrm>
            <a:off x="67540" y="365126"/>
            <a:ext cx="8447810" cy="1325563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/>
              <a:t>Converting CFG to PDA: 2</a:t>
            </a:r>
          </a:p>
        </p:txBody>
      </p:sp>
      <p:sp>
        <p:nvSpPr>
          <p:cNvPr id="5120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7540" y="1856628"/>
            <a:ext cx="8889423" cy="4222657"/>
          </a:xfrm>
        </p:spPr>
        <p:txBody>
          <a:bodyPr/>
          <a:lstStyle/>
          <a:p>
            <a:pPr eaLnBrk="1" hangingPunct="1"/>
            <a:r>
              <a:rPr lang="en-US" altLang="en-US" sz="3200" dirty="0" smtClean="0">
                <a:sym typeface="Symbol" panose="05050102010706020507" pitchFamily="18" charset="2"/>
              </a:rPr>
              <a:t>Two rules</a:t>
            </a:r>
          </a:p>
          <a:p>
            <a:pPr lvl="1" eaLnBrk="1" hangingPunct="1"/>
            <a:r>
              <a:rPr lang="en-US" altLang="en-US" sz="3200" dirty="0" smtClean="0">
                <a:solidFill>
                  <a:srgbClr val="00B0F0"/>
                </a:solidFill>
                <a:sym typeface="Symbol" panose="05050102010706020507" pitchFamily="18" charset="2"/>
              </a:rPr>
              <a:t>1. T(q, x, x) = (q, )  (</a:t>
            </a:r>
            <a:r>
              <a:rPr lang="en-US" altLang="en-US" sz="3200" dirty="0">
                <a:solidFill>
                  <a:srgbClr val="00B0F0"/>
                </a:solidFill>
                <a:sym typeface="Symbol" panose="05050102010706020507" pitchFamily="18" charset="2"/>
              </a:rPr>
              <a:t>i.e., for every terminal x</a:t>
            </a:r>
            <a:r>
              <a:rPr lang="en-US" altLang="en-US" sz="3200" dirty="0" smtClean="0">
                <a:solidFill>
                  <a:srgbClr val="00B0F0"/>
                </a:solidFill>
                <a:sym typeface="Symbol" panose="05050102010706020507" pitchFamily="18" charset="2"/>
              </a:rPr>
              <a:t>)</a:t>
            </a:r>
          </a:p>
          <a:p>
            <a:pPr lvl="1" eaLnBrk="1" hangingPunct="1"/>
            <a:r>
              <a:rPr lang="en-US" altLang="en-US" sz="3200" dirty="0" smtClean="0">
                <a:solidFill>
                  <a:srgbClr val="00B050"/>
                </a:solidFill>
                <a:sym typeface="Symbol" panose="05050102010706020507" pitchFamily="18" charset="2"/>
              </a:rPr>
              <a:t>2. T(q, , A) = (q, ) (i.e., replace A on LHS by RHS )</a:t>
            </a:r>
          </a:p>
        </p:txBody>
      </p:sp>
    </p:spTree>
    <p:extLst>
      <p:ext uri="{BB962C8B-B14F-4D97-AF65-F5344CB8AC3E}">
        <p14:creationId xmlns:p14="http://schemas.microsoft.com/office/powerpoint/2010/main" val="195442434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Footer Placeholder 4"/>
          <p:cNvSpPr>
            <a:spLocks noGrp="1"/>
          </p:cNvSpPr>
          <p:nvPr>
            <p:ph type="ftr" sz="quarter" idx="4294967295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mtClean="0"/>
              <a:t>Csci465</a:t>
            </a:r>
          </a:p>
        </p:txBody>
      </p:sp>
      <p:sp>
        <p:nvSpPr>
          <p:cNvPr id="52227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6745288" y="6491288"/>
            <a:ext cx="2133600" cy="366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9E24EC1B-E8C2-4389-965C-A9485C74B231}" type="slidenum">
              <a:rPr lang="en-US" altLang="en-US"/>
              <a:pPr eaLnBrk="1" hangingPunct="1"/>
              <a:t>57</a:t>
            </a:fld>
            <a:endParaRPr lang="en-US" altLang="en-US"/>
          </a:p>
        </p:txBody>
      </p:sp>
      <p:sp>
        <p:nvSpPr>
          <p:cNvPr id="1843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/>
              <a:t>Example: From CFG to PDA</a:t>
            </a:r>
          </a:p>
        </p:txBody>
      </p:sp>
      <p:sp>
        <p:nvSpPr>
          <p:cNvPr id="5222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7042" y="1856628"/>
            <a:ext cx="8746958" cy="5001372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3200" dirty="0" smtClean="0"/>
              <a:t>Consider the following Grammar </a:t>
            </a:r>
            <a:r>
              <a:rPr lang="en-US" altLang="en-US" sz="3200" dirty="0" smtClean="0">
                <a:solidFill>
                  <a:srgbClr val="C00000"/>
                </a:solidFill>
              </a:rPr>
              <a:t>G1 </a:t>
            </a:r>
            <a:r>
              <a:rPr lang="en-US" altLang="en-US" sz="3200" dirty="0" smtClean="0"/>
              <a:t>that generates all equal numbers of </a:t>
            </a:r>
            <a:r>
              <a:rPr lang="en-US" altLang="en-US" sz="3200" u="sng" dirty="0" smtClean="0">
                <a:solidFill>
                  <a:srgbClr val="7030A0"/>
                </a:solidFill>
              </a:rPr>
              <a:t>a’s followed by an equal number of b’s </a:t>
            </a:r>
          </a:p>
          <a:p>
            <a:pPr lvl="1"/>
            <a:r>
              <a:rPr lang="en-US" altLang="en-US" sz="2800" dirty="0" smtClean="0"/>
              <a:t>L(G) ={</a:t>
            </a:r>
            <a:r>
              <a:rPr lang="en-US" altLang="en-US" sz="2800" dirty="0" err="1" smtClean="0"/>
              <a:t>aabb</a:t>
            </a:r>
            <a:r>
              <a:rPr lang="en-US" altLang="en-US" sz="2800" dirty="0" smtClean="0"/>
              <a:t>, </a:t>
            </a:r>
            <a:r>
              <a:rPr lang="en-US" altLang="en-US" sz="2800" dirty="0" err="1" smtClean="0"/>
              <a:t>aaabbb</a:t>
            </a:r>
            <a:r>
              <a:rPr lang="en-US" altLang="en-US" sz="2800" dirty="0" smtClean="0"/>
              <a:t>, …}</a:t>
            </a:r>
          </a:p>
          <a:p>
            <a:pPr lvl="2"/>
            <a:r>
              <a:rPr lang="en-US" altLang="en-US" sz="2800" dirty="0" smtClean="0"/>
              <a:t>S</a:t>
            </a:r>
            <a:r>
              <a:rPr lang="en-US" altLang="en-US" sz="2800" dirty="0" smtClean="0">
                <a:sym typeface="Symbol" panose="05050102010706020507" pitchFamily="18" charset="2"/>
              </a:rPr>
              <a:t>aSb</a:t>
            </a:r>
            <a:r>
              <a:rPr lang="en-US" altLang="en-US" sz="2800" dirty="0">
                <a:sym typeface="Symbol" panose="05050102010706020507" pitchFamily="18" charset="2"/>
              </a:rPr>
              <a:t> </a:t>
            </a:r>
            <a:r>
              <a:rPr lang="en-US" altLang="en-US" sz="2800" dirty="0" smtClean="0">
                <a:sym typeface="Symbol" panose="05050102010706020507" pitchFamily="18" charset="2"/>
              </a:rPr>
              <a:t>|</a:t>
            </a:r>
          </a:p>
          <a:p>
            <a:pPr lvl="2"/>
            <a:r>
              <a:rPr lang="en-US" alt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Symbol" panose="05050102010706020507" pitchFamily="18" charset="2"/>
              </a:rPr>
              <a:t>First (S) = {a, }</a:t>
            </a:r>
          </a:p>
          <a:p>
            <a:pPr lvl="2"/>
            <a:r>
              <a:rPr lang="en-US" alt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Symbol" panose="05050102010706020507" pitchFamily="18" charset="2"/>
              </a:rPr>
              <a:t>Follow (S) = {b}</a:t>
            </a:r>
          </a:p>
        </p:txBody>
      </p:sp>
    </p:spTree>
    <p:extLst>
      <p:ext uri="{BB962C8B-B14F-4D97-AF65-F5344CB8AC3E}">
        <p14:creationId xmlns:p14="http://schemas.microsoft.com/office/powerpoint/2010/main" val="150199416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Footer Placeholder 4"/>
          <p:cNvSpPr>
            <a:spLocks noGrp="1"/>
          </p:cNvSpPr>
          <p:nvPr>
            <p:ph type="ftr" sz="quarter" idx="4294967295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mtClean="0"/>
              <a:t>Csci465</a:t>
            </a:r>
          </a:p>
        </p:txBody>
      </p:sp>
      <p:sp>
        <p:nvSpPr>
          <p:cNvPr id="53251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6745288" y="6491288"/>
            <a:ext cx="2133600" cy="366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F7EEF697-27FD-41D4-9716-C4BAEC28E9E4}" type="slidenum">
              <a:rPr lang="en-US" altLang="en-US"/>
              <a:pPr eaLnBrk="1" hangingPunct="1"/>
              <a:t>58</a:t>
            </a:fld>
            <a:endParaRPr lang="en-US" altLang="en-US"/>
          </a:p>
        </p:txBody>
      </p:sp>
      <p:sp>
        <p:nvSpPr>
          <p:cNvPr id="1946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/>
              <a:t>Example 2: Transitions</a:t>
            </a:r>
          </a:p>
        </p:txBody>
      </p:sp>
      <p:sp>
        <p:nvSpPr>
          <p:cNvPr id="5325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322" y="1979660"/>
            <a:ext cx="9055678" cy="4222657"/>
          </a:xfrm>
          <a:solidFill>
            <a:schemeClr val="bg1"/>
          </a:solidFill>
        </p:spPr>
        <p:txBody>
          <a:bodyPr>
            <a:normAutofit/>
          </a:bodyPr>
          <a:lstStyle/>
          <a:p>
            <a:pPr marL="571500" indent="-571500" eaLnBrk="1" hangingPunct="1"/>
            <a:r>
              <a:rPr lang="en-US" altLang="en-US" dirty="0" smtClean="0"/>
              <a:t>Covert G1 to PDA</a:t>
            </a:r>
          </a:p>
          <a:p>
            <a:pPr marL="1239838" lvl="2" indent="-382588" eaLnBrk="1" hangingPunct="1">
              <a:buFont typeface="Wingdings" panose="05000000000000000000" pitchFamily="2" charset="2"/>
              <a:buAutoNum type="arabicPeriod"/>
            </a:pPr>
            <a:r>
              <a:rPr lang="en-US" altLang="en-US" sz="2400" dirty="0" smtClean="0"/>
              <a:t>T(q,</a:t>
            </a:r>
            <a:r>
              <a:rPr lang="en-US" altLang="en-US" sz="2400" dirty="0" smtClean="0">
                <a:sym typeface="Symbol" panose="05050102010706020507" pitchFamily="18" charset="2"/>
              </a:rPr>
              <a:t>, S) = (q, </a:t>
            </a:r>
            <a:r>
              <a:rPr lang="en-US" altLang="en-US" sz="2400" dirty="0" err="1" smtClean="0">
                <a:sym typeface="Symbol" panose="05050102010706020507" pitchFamily="18" charset="2"/>
              </a:rPr>
              <a:t>aSb</a:t>
            </a:r>
            <a:r>
              <a:rPr lang="en-US" altLang="en-US" sz="2400" dirty="0" smtClean="0">
                <a:sym typeface="Symbol" panose="05050102010706020507" pitchFamily="18" charset="2"/>
              </a:rPr>
              <a:t>) </a:t>
            </a:r>
            <a:r>
              <a:rPr lang="en-US" altLang="en-US" sz="2400" dirty="0" smtClean="0">
                <a:solidFill>
                  <a:srgbClr val="FF0000"/>
                </a:solidFill>
                <a:sym typeface="Symbol" panose="05050102010706020507" pitchFamily="18" charset="2"/>
              </a:rPr>
              <a:t>	</a:t>
            </a:r>
            <a:r>
              <a:rPr lang="en-US" altLang="en-US" sz="2400" dirty="0" smtClean="0">
                <a:solidFill>
                  <a:srgbClr val="00B0F0"/>
                </a:solidFill>
                <a:sym typeface="Symbol" panose="05050102010706020507" pitchFamily="18" charset="2"/>
              </a:rPr>
              <a:t>&lt; apply rule 2 for nonterminal&gt;</a:t>
            </a:r>
          </a:p>
          <a:p>
            <a:pPr marL="1239838" lvl="2" indent="-382588" eaLnBrk="1" hangingPunct="1">
              <a:buFont typeface="Wingdings" panose="05000000000000000000" pitchFamily="2" charset="2"/>
              <a:buAutoNum type="arabicPeriod"/>
            </a:pPr>
            <a:r>
              <a:rPr lang="en-US" altLang="en-US" sz="2400" dirty="0" smtClean="0"/>
              <a:t>T(q,</a:t>
            </a:r>
            <a:r>
              <a:rPr lang="en-US" altLang="en-US" sz="2400" dirty="0" smtClean="0">
                <a:sym typeface="Symbol" panose="05050102010706020507" pitchFamily="18" charset="2"/>
              </a:rPr>
              <a:t>, S) = (q, )  </a:t>
            </a:r>
            <a:r>
              <a:rPr lang="en-US" altLang="en-US" sz="2400" dirty="0" smtClean="0">
                <a:solidFill>
                  <a:srgbClr val="FF0000"/>
                </a:solidFill>
                <a:sym typeface="Symbol" panose="05050102010706020507" pitchFamily="18" charset="2"/>
              </a:rPr>
              <a:t>	</a:t>
            </a:r>
            <a:r>
              <a:rPr lang="en-US" altLang="en-US" sz="2400" dirty="0" smtClean="0">
                <a:solidFill>
                  <a:srgbClr val="00B0F0"/>
                </a:solidFill>
                <a:sym typeface="Symbol" panose="05050102010706020507" pitchFamily="18" charset="2"/>
              </a:rPr>
              <a:t>&lt;apply rule 2 for nonterminal&gt;</a:t>
            </a:r>
          </a:p>
          <a:p>
            <a:pPr marL="1239838" lvl="2" indent="-382588" eaLnBrk="1" hangingPunct="1">
              <a:buFont typeface="Wingdings" panose="05000000000000000000" pitchFamily="2" charset="2"/>
              <a:buAutoNum type="arabicPeriod"/>
            </a:pPr>
            <a:r>
              <a:rPr lang="en-US" altLang="en-US" sz="2400" dirty="0" smtClean="0"/>
              <a:t>T(q, </a:t>
            </a:r>
            <a:r>
              <a:rPr lang="en-US" altLang="en-US" sz="2400" dirty="0" smtClean="0">
                <a:sym typeface="Symbol" panose="05050102010706020507" pitchFamily="18" charset="2"/>
              </a:rPr>
              <a:t>a, a) = (q, )  	</a:t>
            </a:r>
            <a:r>
              <a:rPr lang="en-US" altLang="en-US" sz="2400" dirty="0" smtClean="0">
                <a:solidFill>
                  <a:srgbClr val="00B050"/>
                </a:solidFill>
                <a:sym typeface="Symbol" panose="05050102010706020507" pitchFamily="18" charset="2"/>
              </a:rPr>
              <a:t>&lt; apply rule 1 for terminal&gt;</a:t>
            </a:r>
          </a:p>
          <a:p>
            <a:pPr marL="1239838" lvl="2" indent="-382588" eaLnBrk="1" hangingPunct="1">
              <a:buFont typeface="Wingdings" panose="05000000000000000000" pitchFamily="2" charset="2"/>
              <a:buAutoNum type="arabicPeriod"/>
            </a:pPr>
            <a:r>
              <a:rPr lang="en-US" altLang="en-US" sz="2400" dirty="0" smtClean="0"/>
              <a:t>T(q, </a:t>
            </a:r>
            <a:r>
              <a:rPr lang="en-US" altLang="en-US" sz="2400" dirty="0" smtClean="0">
                <a:sym typeface="Symbol" panose="05050102010706020507" pitchFamily="18" charset="2"/>
              </a:rPr>
              <a:t>b, b) = (q, )  	</a:t>
            </a:r>
            <a:r>
              <a:rPr lang="en-US" altLang="en-US" sz="2400" dirty="0" smtClean="0">
                <a:solidFill>
                  <a:srgbClr val="00B050"/>
                </a:solidFill>
                <a:sym typeface="Symbol" panose="05050102010706020507" pitchFamily="18" charset="2"/>
              </a:rPr>
              <a:t>&lt; apply rule 1 for terminal&gt;</a:t>
            </a:r>
          </a:p>
          <a:p>
            <a:pPr marL="839788" lvl="1" indent="-382588" eaLnBrk="1" hangingPunct="1"/>
            <a:endParaRPr lang="en-US" altLang="en-US" dirty="0" smtClean="0">
              <a:sym typeface="Symbol" panose="05050102010706020507" pitchFamily="18" charset="2"/>
            </a:endParaRPr>
          </a:p>
          <a:p>
            <a:pPr marL="839788" lvl="1" indent="-382588" eaLnBrk="1" hangingPunct="1"/>
            <a:endParaRPr lang="en-US" altLang="en-US" sz="2800" dirty="0" smtClean="0">
              <a:sym typeface="Symbol" panose="05050102010706020507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9082098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Footer Placeholder 5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mtClean="0"/>
              <a:t>Csci465</a:t>
            </a:r>
          </a:p>
        </p:txBody>
      </p:sp>
      <p:sp>
        <p:nvSpPr>
          <p:cNvPr id="54275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6B5D2E61-78A3-4E93-80AB-1275D7D47AC5}" type="slidenum">
              <a:rPr lang="en-US" altLang="en-US"/>
              <a:pPr eaLnBrk="1" hangingPunct="1"/>
              <a:t>59</a:t>
            </a:fld>
            <a:endParaRPr lang="en-US" altLang="en-US"/>
          </a:p>
        </p:txBody>
      </p:sp>
      <p:sp>
        <p:nvSpPr>
          <p:cNvPr id="2048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/>
              <a:t>Example2: Parsing </a:t>
            </a:r>
          </a:p>
        </p:txBody>
      </p:sp>
      <p:sp>
        <p:nvSpPr>
          <p:cNvPr id="54277" name="Rectangle 3"/>
          <p:cNvSpPr>
            <a:spLocks noGrp="1" noChangeArrowheads="1"/>
          </p:cNvSpPr>
          <p:nvPr>
            <p:ph type="body" sz="half" idx="2"/>
          </p:nvPr>
        </p:nvSpPr>
        <p:spPr>
          <a:xfrm>
            <a:off x="6115050" y="2017713"/>
            <a:ext cx="3028950" cy="2006831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1600" dirty="0" smtClean="0"/>
              <a:t>Input string: </a:t>
            </a:r>
            <a:r>
              <a:rPr lang="en-US" altLang="en-US" sz="1600" b="1" dirty="0" err="1" smtClean="0"/>
              <a:t>aabb</a:t>
            </a:r>
            <a:endParaRPr lang="en-US" altLang="en-US" sz="1600" b="1" dirty="0" smtClean="0"/>
          </a:p>
          <a:p>
            <a:pPr eaLnBrk="1" hangingPunct="1"/>
            <a:r>
              <a:rPr lang="en-US" altLang="en-US" sz="1600" dirty="0" smtClean="0"/>
              <a:t>Cnfg</a:t>
            </a:r>
            <a:r>
              <a:rPr lang="en-US" altLang="en-US" sz="1600" baseline="-25000" dirty="0" smtClean="0"/>
              <a:t>0</a:t>
            </a:r>
            <a:r>
              <a:rPr lang="en-US" altLang="en-US" sz="1600" dirty="0" smtClean="0"/>
              <a:t>: (q, </a:t>
            </a:r>
            <a:r>
              <a:rPr lang="en-US" altLang="en-US" sz="1600" b="1" dirty="0" err="1" smtClean="0"/>
              <a:t>aabb</a:t>
            </a:r>
            <a:r>
              <a:rPr lang="en-US" altLang="en-US" sz="1600" dirty="0" err="1" smtClean="0"/>
              <a:t>,S</a:t>
            </a:r>
            <a:r>
              <a:rPr lang="en-US" altLang="en-US" sz="1600" dirty="0" smtClean="0"/>
              <a:t>)</a:t>
            </a:r>
          </a:p>
          <a:p>
            <a:pPr eaLnBrk="1" hangingPunct="1"/>
            <a:r>
              <a:rPr lang="en-US" altLang="en-US" sz="1600" dirty="0" smtClean="0"/>
              <a:t>Transitions:</a:t>
            </a:r>
          </a:p>
          <a:p>
            <a:pPr marL="782638" lvl="1" indent="-382588">
              <a:buFont typeface="Wingdings" panose="05000000000000000000" pitchFamily="2" charset="2"/>
              <a:buAutoNum type="arabicPeriod"/>
            </a:pPr>
            <a:r>
              <a:rPr lang="en-US" altLang="en-US" sz="1100" b="1" dirty="0" smtClean="0">
                <a:solidFill>
                  <a:srgbClr val="00B050"/>
                </a:solidFill>
              </a:rPr>
              <a:t>T(q,</a:t>
            </a:r>
            <a:r>
              <a:rPr lang="en-US" altLang="en-US" sz="1100" b="1" dirty="0" smtClean="0">
                <a:solidFill>
                  <a:srgbClr val="00B050"/>
                </a:solidFill>
                <a:sym typeface="Symbol" panose="05050102010706020507" pitchFamily="18" charset="2"/>
              </a:rPr>
              <a:t>, S) = (q, </a:t>
            </a:r>
            <a:r>
              <a:rPr lang="en-US" altLang="en-US" sz="1100" b="1" dirty="0" err="1" smtClean="0">
                <a:solidFill>
                  <a:srgbClr val="00B050"/>
                </a:solidFill>
                <a:sym typeface="Symbol" panose="05050102010706020507" pitchFamily="18" charset="2"/>
              </a:rPr>
              <a:t>aSb</a:t>
            </a:r>
            <a:r>
              <a:rPr lang="en-US" altLang="en-US" sz="1100" b="1" dirty="0" smtClean="0">
                <a:solidFill>
                  <a:srgbClr val="00B050"/>
                </a:solidFill>
                <a:sym typeface="Symbol" panose="05050102010706020507" pitchFamily="18" charset="2"/>
              </a:rPr>
              <a:t>)</a:t>
            </a:r>
          </a:p>
          <a:p>
            <a:pPr marL="782638" lvl="1" indent="-382588">
              <a:buFont typeface="Wingdings" panose="05000000000000000000" pitchFamily="2" charset="2"/>
              <a:buAutoNum type="arabicPeriod"/>
            </a:pPr>
            <a:r>
              <a:rPr lang="en-US" altLang="en-US" sz="1100" b="1" dirty="0" smtClean="0"/>
              <a:t>T(q,</a:t>
            </a:r>
            <a:r>
              <a:rPr lang="en-US" altLang="en-US" sz="1100" b="1" dirty="0" smtClean="0">
                <a:sym typeface="Symbol" panose="05050102010706020507" pitchFamily="18" charset="2"/>
              </a:rPr>
              <a:t>, S) = (q, )</a:t>
            </a:r>
          </a:p>
          <a:p>
            <a:pPr marL="782638" lvl="1" indent="-382588">
              <a:buFont typeface="Wingdings" panose="05000000000000000000" pitchFamily="2" charset="2"/>
              <a:buAutoNum type="arabicPeriod"/>
            </a:pPr>
            <a:r>
              <a:rPr lang="en-US" altLang="en-US" sz="1100" b="1" dirty="0" smtClean="0"/>
              <a:t>T(</a:t>
            </a:r>
            <a:r>
              <a:rPr lang="en-US" altLang="en-US" sz="1100" b="1" dirty="0" err="1" smtClean="0"/>
              <a:t>q,</a:t>
            </a:r>
            <a:r>
              <a:rPr lang="en-US" altLang="en-US" sz="1100" b="1" dirty="0" err="1" smtClean="0">
                <a:sym typeface="Symbol" panose="05050102010706020507" pitchFamily="18" charset="2"/>
              </a:rPr>
              <a:t>a</a:t>
            </a:r>
            <a:r>
              <a:rPr lang="en-US" altLang="en-US" sz="1100" b="1" dirty="0" smtClean="0">
                <a:sym typeface="Symbol" panose="05050102010706020507" pitchFamily="18" charset="2"/>
              </a:rPr>
              <a:t>, a) = (q, )</a:t>
            </a:r>
          </a:p>
          <a:p>
            <a:pPr marL="782638" lvl="1" indent="-382588">
              <a:buFont typeface="Wingdings" panose="05000000000000000000" pitchFamily="2" charset="2"/>
              <a:buAutoNum type="arabicPeriod"/>
            </a:pPr>
            <a:r>
              <a:rPr lang="en-US" altLang="en-US" sz="1100" b="1" dirty="0" smtClean="0"/>
              <a:t>T(</a:t>
            </a:r>
            <a:r>
              <a:rPr lang="en-US" altLang="en-US" sz="1100" b="1" dirty="0" err="1" smtClean="0"/>
              <a:t>q,</a:t>
            </a:r>
            <a:r>
              <a:rPr lang="en-US" altLang="en-US" sz="1100" b="1" dirty="0" err="1" smtClean="0">
                <a:sym typeface="Symbol" panose="05050102010706020507" pitchFamily="18" charset="2"/>
              </a:rPr>
              <a:t>b</a:t>
            </a:r>
            <a:r>
              <a:rPr lang="en-US" altLang="en-US" sz="1100" b="1" dirty="0" smtClean="0">
                <a:sym typeface="Symbol" panose="05050102010706020507" pitchFamily="18" charset="2"/>
              </a:rPr>
              <a:t>, b) = (q, </a:t>
            </a:r>
            <a:r>
              <a:rPr lang="en-US" altLang="en-US" sz="1600" b="1" dirty="0" smtClean="0">
                <a:sym typeface="Symbol" panose="05050102010706020507" pitchFamily="18" charset="2"/>
              </a:rPr>
              <a:t>)</a:t>
            </a:r>
          </a:p>
          <a:p>
            <a:pPr lvl="1" eaLnBrk="1" hangingPunct="1">
              <a:buFontTx/>
              <a:buNone/>
            </a:pPr>
            <a:endParaRPr lang="en-US" altLang="en-US" sz="2400" dirty="0" smtClean="0"/>
          </a:p>
          <a:p>
            <a:pPr eaLnBrk="1" hangingPunct="1"/>
            <a:endParaRPr lang="en-US" altLang="en-US" sz="2800" dirty="0" smtClean="0"/>
          </a:p>
        </p:txBody>
      </p:sp>
      <p:graphicFrame>
        <p:nvGraphicFramePr>
          <p:cNvPr id="63726" name="Group 238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725468981"/>
              </p:ext>
            </p:extLst>
          </p:nvPr>
        </p:nvGraphicFramePr>
        <p:xfrm>
          <a:off x="1052513" y="2017713"/>
          <a:ext cx="4776787" cy="2118276"/>
        </p:xfrm>
        <a:graphic>
          <a:graphicData uri="http://schemas.openxmlformats.org/drawingml/2006/table">
            <a:tbl>
              <a:tblPr/>
              <a:tblGrid>
                <a:gridCol w="1085687"/>
                <a:gridCol w="1231050"/>
                <a:gridCol w="1229001"/>
                <a:gridCol w="1231049"/>
              </a:tblGrid>
              <a:tr h="3504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7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66FF"/>
                          </a:solidFill>
                          <a:effectLst/>
                          <a:latin typeface="Tahoma" pitchFamily="34" charset="0"/>
                        </a:rPr>
                        <a:t>Step</a:t>
                      </a:r>
                    </a:p>
                  </a:txBody>
                  <a:tcPr marT="45713" marB="4571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66FF"/>
                          </a:solidFill>
                          <a:effectLst/>
                          <a:latin typeface="Tahoma" pitchFamily="34" charset="0"/>
                        </a:rPr>
                        <a:t>Input</a:t>
                      </a:r>
                    </a:p>
                  </a:txBody>
                  <a:tcPr marT="45713" marB="4571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5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66FF"/>
                          </a:solidFill>
                          <a:effectLst/>
                          <a:latin typeface="Tahoma" pitchFamily="34" charset="0"/>
                        </a:rPr>
                        <a:t>Stack</a:t>
                      </a:r>
                    </a:p>
                  </a:txBody>
                  <a:tcPr marT="45713" marB="4571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66FF"/>
                          </a:solidFill>
                          <a:effectLst/>
                          <a:latin typeface="Tahoma" pitchFamily="34" charset="0"/>
                        </a:rPr>
                        <a:t>Transition</a:t>
                      </a:r>
                    </a:p>
                  </a:txBody>
                  <a:tcPr marT="45713" marB="4571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504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</a:t>
                      </a:r>
                    </a:p>
                  </a:txBody>
                  <a:tcPr marT="45713" marB="4571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CC33"/>
                          </a:solidFill>
                          <a:effectLst/>
                          <a:latin typeface="Tahoma" pitchFamily="34" charset="0"/>
                        </a:rPr>
                        <a:t>.aabb</a:t>
                      </a:r>
                      <a:endParaRPr kumimoji="0" lang="en-US" sz="17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33CC33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13" marB="4571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C66FF"/>
                          </a:solidFill>
                          <a:effectLst/>
                          <a:latin typeface="Tahoma" pitchFamily="34" charset="0"/>
                        </a:rPr>
                        <a:t>S</a:t>
                      </a:r>
                    </a:p>
                  </a:txBody>
                  <a:tcPr marT="45713" marB="4571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13" marB="4571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657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2</a:t>
                      </a:r>
                    </a:p>
                  </a:txBody>
                  <a:tcPr marT="45713" marB="4571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7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CC33"/>
                          </a:solidFill>
                          <a:effectLst/>
                          <a:latin typeface="Tahoma" pitchFamily="34" charset="0"/>
                        </a:rPr>
                        <a:t>.</a:t>
                      </a:r>
                      <a:r>
                        <a:rPr kumimoji="0" lang="en-US" sz="17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33CC33"/>
                          </a:solidFill>
                          <a:effectLst/>
                          <a:latin typeface="Tahoma" pitchFamily="34" charset="0"/>
                        </a:rPr>
                        <a:t>aabb</a:t>
                      </a:r>
                      <a:endParaRPr kumimoji="0" lang="en-US" sz="17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33CC33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13" marB="4571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7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CC66FF"/>
                          </a:solidFill>
                          <a:effectLst/>
                          <a:latin typeface="Tahoma" pitchFamily="34" charset="0"/>
                        </a:rPr>
                        <a:t>a</a:t>
                      </a:r>
                      <a:r>
                        <a:rPr kumimoji="0" lang="en-US" sz="18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Sb</a:t>
                      </a:r>
                      <a:endParaRPr kumimoji="0" 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13" marB="4571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</a:t>
                      </a:r>
                    </a:p>
                  </a:txBody>
                  <a:tcPr marT="45713" marB="4571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504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3</a:t>
                      </a:r>
                    </a:p>
                  </a:txBody>
                  <a:tcPr marT="45713" marB="4571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7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C0000"/>
                          </a:solidFill>
                          <a:effectLst/>
                          <a:latin typeface="Tahoma" pitchFamily="34" charset="0"/>
                        </a:rPr>
                        <a:t>a.</a:t>
                      </a:r>
                      <a:r>
                        <a:rPr kumimoji="0" lang="en-US" sz="17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CC33"/>
                          </a:solidFill>
                          <a:effectLst/>
                          <a:latin typeface="Tahoma" pitchFamily="34" charset="0"/>
                        </a:rPr>
                        <a:t>abb</a:t>
                      </a:r>
                    </a:p>
                  </a:txBody>
                  <a:tcPr marT="45713" marB="4571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7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CC66FF"/>
                          </a:solidFill>
                          <a:effectLst/>
                          <a:latin typeface="Tahoma" pitchFamily="34" charset="0"/>
                        </a:rPr>
                        <a:t>S</a:t>
                      </a:r>
                      <a:r>
                        <a:rPr kumimoji="0" lang="en-US" sz="17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b</a:t>
                      </a:r>
                      <a:endParaRPr kumimoji="0" lang="en-US" sz="17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13" marB="4571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3</a:t>
                      </a:r>
                    </a:p>
                  </a:txBody>
                  <a:tcPr marT="45713" marB="4571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504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4</a:t>
                      </a:r>
                    </a:p>
                  </a:txBody>
                  <a:tcPr marT="45713" marB="4571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7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C0000"/>
                          </a:solidFill>
                          <a:effectLst/>
                          <a:latin typeface="Tahoma" pitchFamily="34" charset="0"/>
                        </a:rPr>
                        <a:t>a.</a:t>
                      </a:r>
                      <a:r>
                        <a:rPr kumimoji="0" lang="en-US" sz="17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CC33"/>
                          </a:solidFill>
                          <a:effectLst/>
                          <a:latin typeface="Tahoma" pitchFamily="34" charset="0"/>
                        </a:rPr>
                        <a:t>abb</a:t>
                      </a:r>
                    </a:p>
                  </a:txBody>
                  <a:tcPr marT="45713" marB="4571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700" b="1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rgbClr val="CC66FF"/>
                          </a:solidFill>
                          <a:effectLst/>
                          <a:latin typeface="Tahoma" pitchFamily="34" charset="0"/>
                          <a:ea typeface="+mn-ea"/>
                          <a:cs typeface="+mn-cs"/>
                        </a:rPr>
                        <a:t>aSb</a:t>
                      </a:r>
                      <a:r>
                        <a:rPr kumimoji="0" lang="en-US" sz="17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b</a:t>
                      </a:r>
                      <a:endParaRPr kumimoji="0" lang="en-US" sz="17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13" marB="4571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7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Tahoma" pitchFamily="34" charset="0"/>
                        </a:rPr>
                        <a:t>1</a:t>
                      </a:r>
                    </a:p>
                  </a:txBody>
                  <a:tcPr marT="45713" marB="4571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504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5</a:t>
                      </a:r>
                    </a:p>
                  </a:txBody>
                  <a:tcPr marT="45713" marB="4571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7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C0000"/>
                          </a:solidFill>
                          <a:effectLst/>
                          <a:latin typeface="Tahoma" pitchFamily="34" charset="0"/>
                        </a:rPr>
                        <a:t>aa.</a:t>
                      </a:r>
                      <a:r>
                        <a:rPr kumimoji="0" lang="en-US" sz="17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CC33"/>
                          </a:solidFill>
                          <a:effectLst/>
                          <a:latin typeface="Tahoma" pitchFamily="34" charset="0"/>
                        </a:rPr>
                        <a:t>bb</a:t>
                      </a:r>
                    </a:p>
                  </a:txBody>
                  <a:tcPr marT="45713" marB="4571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7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CC66FF"/>
                          </a:solidFill>
                          <a:effectLst/>
                          <a:latin typeface="Tahoma" pitchFamily="34" charset="0"/>
                        </a:rPr>
                        <a:t>S</a:t>
                      </a:r>
                      <a:r>
                        <a:rPr kumimoji="0" lang="en-US" sz="17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bb</a:t>
                      </a:r>
                      <a:endParaRPr kumimoji="0" lang="en-US" sz="17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13" marB="4571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3</a:t>
                      </a:r>
                    </a:p>
                  </a:txBody>
                  <a:tcPr marT="45713" marB="4571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cxnSp>
        <p:nvCxnSpPr>
          <p:cNvPr id="8" name="Straight Arrow Connector 7"/>
          <p:cNvCxnSpPr/>
          <p:nvPr/>
        </p:nvCxnSpPr>
        <p:spPr>
          <a:xfrm flipV="1">
            <a:off x="4788568" y="1501096"/>
            <a:ext cx="649706" cy="2012648"/>
          </a:xfrm>
          <a:prstGeom prst="straightConnector1">
            <a:avLst/>
          </a:prstGeom>
          <a:ln w="5715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/>
          <p:cNvCxnSpPr/>
          <p:nvPr/>
        </p:nvCxnSpPr>
        <p:spPr>
          <a:xfrm flipV="1">
            <a:off x="2067697" y="2644346"/>
            <a:ext cx="189471" cy="1565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2262014" y="3712817"/>
            <a:ext cx="189471" cy="1565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2241420" y="3357225"/>
            <a:ext cx="189471" cy="1565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2398452" y="4024544"/>
            <a:ext cx="189471" cy="1565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2113518" y="3007925"/>
            <a:ext cx="189471" cy="1565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5301098" y="1224097"/>
            <a:ext cx="32142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b="1" dirty="0" smtClean="0">
                <a:solidFill>
                  <a:srgbClr val="00B050"/>
                </a:solidFill>
                <a:sym typeface="Symbol" panose="05050102010706020507" pitchFamily="18" charset="2"/>
              </a:rPr>
              <a:t>Apply 1 using First </a:t>
            </a:r>
            <a:r>
              <a:rPr lang="en-US" altLang="en-US" b="1" dirty="0">
                <a:solidFill>
                  <a:srgbClr val="00B050"/>
                </a:solidFill>
                <a:sym typeface="Symbol" panose="05050102010706020507" pitchFamily="18" charset="2"/>
              </a:rPr>
              <a:t>(S) = {a, }</a:t>
            </a:r>
          </a:p>
        </p:txBody>
      </p:sp>
      <p:cxnSp>
        <p:nvCxnSpPr>
          <p:cNvPr id="24" name="Straight Arrow Connector 23"/>
          <p:cNvCxnSpPr/>
          <p:nvPr/>
        </p:nvCxnSpPr>
        <p:spPr>
          <a:xfrm flipV="1">
            <a:off x="3346170" y="4057729"/>
            <a:ext cx="189471" cy="1565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/>
          <p:cNvCxnSpPr/>
          <p:nvPr/>
        </p:nvCxnSpPr>
        <p:spPr>
          <a:xfrm flipV="1">
            <a:off x="4788568" y="3164444"/>
            <a:ext cx="1756611" cy="349300"/>
          </a:xfrm>
          <a:prstGeom prst="straightConnector1">
            <a:avLst/>
          </a:prstGeom>
          <a:ln w="5715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2972439"/>
      </p:ext>
    </p:extLst>
  </p:cSld>
  <p:clrMapOvr>
    <a:masterClrMapping/>
  </p:clrMapOvr>
  <p:transition>
    <p:pull dir="r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2981" y="365126"/>
            <a:ext cx="7886700" cy="1325563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Formal Grammars</a:t>
            </a:r>
            <a:endParaRPr lang="en-US" dirty="0"/>
          </a:p>
        </p:txBody>
      </p:sp>
      <p:sp>
        <p:nvSpPr>
          <p:cNvPr id="7171" name="Content Placeholder 2"/>
          <p:cNvSpPr>
            <a:spLocks noGrp="1"/>
          </p:cNvSpPr>
          <p:nvPr>
            <p:ph idx="1"/>
          </p:nvPr>
        </p:nvSpPr>
        <p:spPr>
          <a:xfrm>
            <a:off x="-74612" y="1979660"/>
            <a:ext cx="7886700" cy="4222657"/>
          </a:xfrm>
        </p:spPr>
        <p:txBody>
          <a:bodyPr/>
          <a:lstStyle/>
          <a:p>
            <a:pPr>
              <a:defRPr/>
            </a:pPr>
            <a:r>
              <a:rPr lang="en-US" sz="3600" dirty="0" smtClean="0"/>
              <a:t>Formal Grammars?</a:t>
            </a:r>
          </a:p>
          <a:p>
            <a:pPr marL="742950" lvl="2" indent="-342900">
              <a:defRPr/>
            </a:pPr>
            <a:r>
              <a:rPr lang="en-US" sz="3200" dirty="0" smtClean="0"/>
              <a:t>A set of production rules for  composing strings (words) in a formal language.</a:t>
            </a:r>
          </a:p>
          <a:p>
            <a:pPr marL="742950" lvl="2" indent="-342900">
              <a:defRPr/>
            </a:pPr>
            <a:r>
              <a:rPr lang="en-US" sz="3200" dirty="0" smtClean="0"/>
              <a:t>Rules describe how to put the words together in a sense that the sentence meets the proper syntactical form</a:t>
            </a:r>
          </a:p>
          <a:p>
            <a:pPr>
              <a:defRPr/>
            </a:pPr>
            <a:endParaRPr lang="en-US" dirty="0" smtClean="0"/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745288" y="6491288"/>
            <a:ext cx="2133600" cy="366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D5CBD792-043F-47F4-B286-869663605FE1}" type="slidenum">
              <a:rPr lang="en-US" altLang="en-US"/>
              <a:pPr eaLnBrk="1" hangingPunct="1"/>
              <a:t>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06137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Footer Placeholder 5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mtClean="0"/>
              <a:t>Csci465</a:t>
            </a:r>
          </a:p>
        </p:txBody>
      </p:sp>
      <p:sp>
        <p:nvSpPr>
          <p:cNvPr id="54275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6B5D2E61-78A3-4E93-80AB-1275D7D47AC5}" type="slidenum">
              <a:rPr lang="en-US" altLang="en-US"/>
              <a:pPr eaLnBrk="1" hangingPunct="1"/>
              <a:t>60</a:t>
            </a:fld>
            <a:endParaRPr lang="en-US" altLang="en-US"/>
          </a:p>
        </p:txBody>
      </p:sp>
      <p:sp>
        <p:nvSpPr>
          <p:cNvPr id="20484" name="Rectangle 2"/>
          <p:cNvSpPr>
            <a:spLocks noGrp="1" noChangeArrowheads="1"/>
          </p:cNvSpPr>
          <p:nvPr>
            <p:ph type="title"/>
          </p:nvPr>
        </p:nvSpPr>
        <p:spPr>
          <a:xfrm>
            <a:off x="1052513" y="-83685"/>
            <a:ext cx="7793037" cy="1462087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/>
              <a:t>Example2: Parsing </a:t>
            </a:r>
          </a:p>
        </p:txBody>
      </p:sp>
      <p:sp>
        <p:nvSpPr>
          <p:cNvPr id="54277" name="Rectangle 3"/>
          <p:cNvSpPr>
            <a:spLocks noGrp="1" noChangeArrowheads="1"/>
          </p:cNvSpPr>
          <p:nvPr>
            <p:ph type="body" sz="half" idx="2"/>
          </p:nvPr>
        </p:nvSpPr>
        <p:spPr>
          <a:xfrm>
            <a:off x="6115050" y="2017713"/>
            <a:ext cx="3028950" cy="2541679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1600" dirty="0" smtClean="0"/>
              <a:t>Input string: </a:t>
            </a:r>
            <a:r>
              <a:rPr lang="en-US" altLang="en-US" sz="1600" b="1" dirty="0" err="1" smtClean="0"/>
              <a:t>aabb</a:t>
            </a:r>
            <a:endParaRPr lang="en-US" altLang="en-US" sz="1600" b="1" dirty="0" smtClean="0"/>
          </a:p>
          <a:p>
            <a:pPr eaLnBrk="1" hangingPunct="1"/>
            <a:r>
              <a:rPr lang="en-US" altLang="en-US" sz="1600" dirty="0" smtClean="0"/>
              <a:t>Cnfg</a:t>
            </a:r>
            <a:r>
              <a:rPr lang="en-US" altLang="en-US" sz="1600" baseline="-25000" dirty="0" smtClean="0"/>
              <a:t>0</a:t>
            </a:r>
            <a:r>
              <a:rPr lang="en-US" altLang="en-US" sz="1600" dirty="0" smtClean="0"/>
              <a:t>: (q, </a:t>
            </a:r>
            <a:r>
              <a:rPr lang="en-US" altLang="en-US" sz="1600" b="1" dirty="0" err="1" smtClean="0"/>
              <a:t>aabb</a:t>
            </a:r>
            <a:r>
              <a:rPr lang="en-US" altLang="en-US" sz="1600" dirty="0" err="1" smtClean="0"/>
              <a:t>,S</a:t>
            </a:r>
            <a:r>
              <a:rPr lang="en-US" altLang="en-US" sz="1600" dirty="0" smtClean="0"/>
              <a:t>)</a:t>
            </a:r>
          </a:p>
          <a:p>
            <a:pPr eaLnBrk="1" hangingPunct="1"/>
            <a:r>
              <a:rPr lang="en-US" altLang="en-US" sz="1600" dirty="0" smtClean="0"/>
              <a:t>Transitions:</a:t>
            </a:r>
          </a:p>
          <a:p>
            <a:pPr marL="782638" lvl="1" indent="-382588">
              <a:buFont typeface="Wingdings" panose="05000000000000000000" pitchFamily="2" charset="2"/>
              <a:buAutoNum type="arabicPeriod"/>
            </a:pPr>
            <a:r>
              <a:rPr lang="en-US" altLang="en-US" sz="1100" b="1" dirty="0" smtClean="0">
                <a:solidFill>
                  <a:srgbClr val="FF0000"/>
                </a:solidFill>
              </a:rPr>
              <a:t>T(q,</a:t>
            </a:r>
            <a:r>
              <a:rPr lang="en-US" altLang="en-US" sz="1100" b="1" dirty="0" smtClean="0">
                <a:solidFill>
                  <a:srgbClr val="FF0000"/>
                </a:solidFill>
                <a:sym typeface="Symbol" panose="05050102010706020507" pitchFamily="18" charset="2"/>
              </a:rPr>
              <a:t>, S) = (q, </a:t>
            </a:r>
            <a:r>
              <a:rPr lang="en-US" altLang="en-US" sz="1100" b="1" dirty="0" err="1" smtClean="0">
                <a:solidFill>
                  <a:srgbClr val="FF0000"/>
                </a:solidFill>
                <a:sym typeface="Symbol" panose="05050102010706020507" pitchFamily="18" charset="2"/>
              </a:rPr>
              <a:t>aSb</a:t>
            </a:r>
            <a:r>
              <a:rPr lang="en-US" altLang="en-US" sz="1100" b="1" dirty="0" smtClean="0">
                <a:solidFill>
                  <a:srgbClr val="FF0000"/>
                </a:solidFill>
                <a:sym typeface="Symbol" panose="05050102010706020507" pitchFamily="18" charset="2"/>
              </a:rPr>
              <a:t>)</a:t>
            </a:r>
          </a:p>
          <a:p>
            <a:pPr marL="782638" lvl="1" indent="-382588">
              <a:buFont typeface="Wingdings" panose="05000000000000000000" pitchFamily="2" charset="2"/>
              <a:buAutoNum type="arabicPeriod"/>
            </a:pPr>
            <a:r>
              <a:rPr lang="en-US" altLang="en-US" sz="1100" b="1" dirty="0" smtClean="0"/>
              <a:t>T(q,</a:t>
            </a:r>
            <a:r>
              <a:rPr lang="en-US" altLang="en-US" sz="1100" b="1" dirty="0" smtClean="0">
                <a:sym typeface="Symbol" panose="05050102010706020507" pitchFamily="18" charset="2"/>
              </a:rPr>
              <a:t>, S) = (q, )</a:t>
            </a:r>
          </a:p>
          <a:p>
            <a:pPr marL="782638" lvl="1" indent="-382588">
              <a:buFont typeface="Wingdings" panose="05000000000000000000" pitchFamily="2" charset="2"/>
              <a:buAutoNum type="arabicPeriod"/>
            </a:pPr>
            <a:r>
              <a:rPr lang="en-US" altLang="en-US" sz="1100" b="1" dirty="0" smtClean="0"/>
              <a:t>T(</a:t>
            </a:r>
            <a:r>
              <a:rPr lang="en-US" altLang="en-US" sz="1100" b="1" dirty="0" err="1" smtClean="0"/>
              <a:t>q,</a:t>
            </a:r>
            <a:r>
              <a:rPr lang="en-US" altLang="en-US" sz="1100" b="1" dirty="0" err="1" smtClean="0">
                <a:sym typeface="Symbol" panose="05050102010706020507" pitchFamily="18" charset="2"/>
              </a:rPr>
              <a:t>a</a:t>
            </a:r>
            <a:r>
              <a:rPr lang="en-US" altLang="en-US" sz="1100" b="1" dirty="0" smtClean="0">
                <a:sym typeface="Symbol" panose="05050102010706020507" pitchFamily="18" charset="2"/>
              </a:rPr>
              <a:t>, a) = (q, )</a:t>
            </a:r>
          </a:p>
          <a:p>
            <a:pPr marL="782638" lvl="1" indent="-382588">
              <a:buFont typeface="Wingdings" panose="05000000000000000000" pitchFamily="2" charset="2"/>
              <a:buAutoNum type="arabicPeriod"/>
            </a:pPr>
            <a:r>
              <a:rPr lang="en-US" altLang="en-US" sz="1100" b="1" dirty="0" smtClean="0"/>
              <a:t>T(</a:t>
            </a:r>
            <a:r>
              <a:rPr lang="en-US" altLang="en-US" sz="1100" b="1" dirty="0" err="1" smtClean="0"/>
              <a:t>q,</a:t>
            </a:r>
            <a:r>
              <a:rPr lang="en-US" altLang="en-US" sz="1100" b="1" dirty="0" err="1" smtClean="0">
                <a:sym typeface="Symbol" panose="05050102010706020507" pitchFamily="18" charset="2"/>
              </a:rPr>
              <a:t>b</a:t>
            </a:r>
            <a:r>
              <a:rPr lang="en-US" altLang="en-US" sz="1100" b="1" dirty="0" smtClean="0">
                <a:sym typeface="Symbol" panose="05050102010706020507" pitchFamily="18" charset="2"/>
              </a:rPr>
              <a:t>, b) = (q, </a:t>
            </a:r>
            <a:r>
              <a:rPr lang="en-US" altLang="en-US" sz="1600" b="1" dirty="0" smtClean="0">
                <a:sym typeface="Symbol" panose="05050102010706020507" pitchFamily="18" charset="2"/>
              </a:rPr>
              <a:t>)</a:t>
            </a:r>
          </a:p>
          <a:p>
            <a:pPr lvl="1" eaLnBrk="1" hangingPunct="1">
              <a:buFontTx/>
              <a:buNone/>
            </a:pPr>
            <a:endParaRPr lang="en-US" altLang="en-US" sz="2400" dirty="0" smtClean="0"/>
          </a:p>
          <a:p>
            <a:pPr eaLnBrk="1" hangingPunct="1"/>
            <a:endParaRPr lang="en-US" altLang="en-US" sz="2800" dirty="0" smtClean="0"/>
          </a:p>
        </p:txBody>
      </p:sp>
      <p:graphicFrame>
        <p:nvGraphicFramePr>
          <p:cNvPr id="63726" name="Group 238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867755235"/>
              </p:ext>
            </p:extLst>
          </p:nvPr>
        </p:nvGraphicFramePr>
        <p:xfrm>
          <a:off x="1052513" y="2017713"/>
          <a:ext cx="4776787" cy="2575462"/>
        </p:xfrm>
        <a:graphic>
          <a:graphicData uri="http://schemas.openxmlformats.org/drawingml/2006/table">
            <a:tbl>
              <a:tblPr/>
              <a:tblGrid>
                <a:gridCol w="1085687"/>
                <a:gridCol w="1231050"/>
                <a:gridCol w="1229001"/>
                <a:gridCol w="1231049"/>
              </a:tblGrid>
              <a:tr h="3504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7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66FF"/>
                          </a:solidFill>
                          <a:effectLst/>
                          <a:latin typeface="Tahoma" pitchFamily="34" charset="0"/>
                        </a:rPr>
                        <a:t>Step</a:t>
                      </a:r>
                    </a:p>
                  </a:txBody>
                  <a:tcPr marT="45713" marB="4571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66FF"/>
                          </a:solidFill>
                          <a:effectLst/>
                          <a:latin typeface="Tahoma" pitchFamily="34" charset="0"/>
                        </a:rPr>
                        <a:t>Input</a:t>
                      </a:r>
                    </a:p>
                  </a:txBody>
                  <a:tcPr marT="45713" marB="4571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5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66FF"/>
                          </a:solidFill>
                          <a:effectLst/>
                          <a:latin typeface="Tahoma" pitchFamily="34" charset="0"/>
                        </a:rPr>
                        <a:t>Stack</a:t>
                      </a:r>
                    </a:p>
                  </a:txBody>
                  <a:tcPr marT="45713" marB="4571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66FF"/>
                          </a:solidFill>
                          <a:effectLst/>
                          <a:latin typeface="Tahoma" pitchFamily="34" charset="0"/>
                        </a:rPr>
                        <a:t>Transition</a:t>
                      </a:r>
                    </a:p>
                  </a:txBody>
                  <a:tcPr marT="45713" marB="4571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504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</a:t>
                      </a:r>
                    </a:p>
                  </a:txBody>
                  <a:tcPr marT="45713" marB="4571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CC33"/>
                          </a:solidFill>
                          <a:effectLst/>
                          <a:latin typeface="Tahoma" pitchFamily="34" charset="0"/>
                        </a:rPr>
                        <a:t>.aabb</a:t>
                      </a:r>
                      <a:endParaRPr kumimoji="0" lang="en-US" sz="17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33CC33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13" marB="4571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C66FF"/>
                          </a:solidFill>
                          <a:effectLst/>
                          <a:latin typeface="Tahoma" pitchFamily="34" charset="0"/>
                        </a:rPr>
                        <a:t>S</a:t>
                      </a:r>
                    </a:p>
                  </a:txBody>
                  <a:tcPr marT="45713" marB="4571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13" marB="4571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657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2</a:t>
                      </a:r>
                    </a:p>
                  </a:txBody>
                  <a:tcPr marT="45713" marB="4571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7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CC33"/>
                          </a:solidFill>
                          <a:effectLst/>
                          <a:latin typeface="Tahoma" pitchFamily="34" charset="0"/>
                        </a:rPr>
                        <a:t>.</a:t>
                      </a:r>
                      <a:r>
                        <a:rPr kumimoji="0" lang="en-US" sz="17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33CC33"/>
                          </a:solidFill>
                          <a:effectLst/>
                          <a:latin typeface="Tahoma" pitchFamily="34" charset="0"/>
                        </a:rPr>
                        <a:t>aabb</a:t>
                      </a:r>
                      <a:endParaRPr kumimoji="0" lang="en-US" sz="17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33CC33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13" marB="4571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7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CC66FF"/>
                          </a:solidFill>
                          <a:effectLst/>
                          <a:latin typeface="Tahoma" pitchFamily="34" charset="0"/>
                        </a:rPr>
                        <a:t>a</a:t>
                      </a:r>
                      <a:r>
                        <a:rPr kumimoji="0" lang="en-US" sz="18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Sb</a:t>
                      </a:r>
                      <a:endParaRPr kumimoji="0" 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13" marB="4571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</a:t>
                      </a:r>
                    </a:p>
                  </a:txBody>
                  <a:tcPr marT="45713" marB="4571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504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3</a:t>
                      </a:r>
                    </a:p>
                  </a:txBody>
                  <a:tcPr marT="45713" marB="4571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7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C0000"/>
                          </a:solidFill>
                          <a:effectLst/>
                          <a:latin typeface="Tahoma" pitchFamily="34" charset="0"/>
                        </a:rPr>
                        <a:t>a.</a:t>
                      </a:r>
                      <a:r>
                        <a:rPr kumimoji="0" lang="en-US" sz="17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CC33"/>
                          </a:solidFill>
                          <a:effectLst/>
                          <a:latin typeface="Tahoma" pitchFamily="34" charset="0"/>
                        </a:rPr>
                        <a:t>abb</a:t>
                      </a:r>
                    </a:p>
                  </a:txBody>
                  <a:tcPr marT="45713" marB="4571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7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CC66FF"/>
                          </a:solidFill>
                          <a:effectLst/>
                          <a:latin typeface="Tahoma" pitchFamily="34" charset="0"/>
                        </a:rPr>
                        <a:t>S</a:t>
                      </a:r>
                      <a:r>
                        <a:rPr kumimoji="0" lang="en-US" sz="17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b</a:t>
                      </a:r>
                      <a:endParaRPr kumimoji="0" lang="en-US" sz="17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13" marB="4571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3</a:t>
                      </a:r>
                    </a:p>
                  </a:txBody>
                  <a:tcPr marT="45713" marB="4571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504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4</a:t>
                      </a:r>
                    </a:p>
                  </a:txBody>
                  <a:tcPr marT="45713" marB="4571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7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C0000"/>
                          </a:solidFill>
                          <a:effectLst/>
                          <a:latin typeface="Tahoma" pitchFamily="34" charset="0"/>
                        </a:rPr>
                        <a:t>a.</a:t>
                      </a:r>
                      <a:r>
                        <a:rPr kumimoji="0" lang="en-US" sz="17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CC33"/>
                          </a:solidFill>
                          <a:effectLst/>
                          <a:latin typeface="Tahoma" pitchFamily="34" charset="0"/>
                        </a:rPr>
                        <a:t>abb</a:t>
                      </a:r>
                    </a:p>
                  </a:txBody>
                  <a:tcPr marT="45713" marB="4571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7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CC66FF"/>
                          </a:solidFill>
                          <a:effectLst/>
                          <a:latin typeface="Tahoma" pitchFamily="34" charset="0"/>
                        </a:rPr>
                        <a:t>a</a:t>
                      </a:r>
                      <a:r>
                        <a:rPr kumimoji="0" lang="en-US" sz="17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Sbb</a:t>
                      </a:r>
                      <a:endParaRPr kumimoji="0" lang="en-US" sz="17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13" marB="4571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7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</a:t>
                      </a:r>
                    </a:p>
                  </a:txBody>
                  <a:tcPr marT="45713" marB="4571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504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5</a:t>
                      </a:r>
                    </a:p>
                  </a:txBody>
                  <a:tcPr marT="45713" marB="4571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7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C0000"/>
                          </a:solidFill>
                          <a:effectLst/>
                          <a:latin typeface="Tahoma" pitchFamily="34" charset="0"/>
                        </a:rPr>
                        <a:t>aa.</a:t>
                      </a:r>
                      <a:r>
                        <a:rPr kumimoji="0" lang="en-US" sz="17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CC33"/>
                          </a:solidFill>
                          <a:effectLst/>
                          <a:latin typeface="Tahoma" pitchFamily="34" charset="0"/>
                        </a:rPr>
                        <a:t>bb</a:t>
                      </a:r>
                    </a:p>
                  </a:txBody>
                  <a:tcPr marT="45713" marB="4571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7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CC66FF"/>
                          </a:solidFill>
                          <a:effectLst/>
                          <a:latin typeface="Tahoma" pitchFamily="34" charset="0"/>
                        </a:rPr>
                        <a:t>S</a:t>
                      </a:r>
                      <a:r>
                        <a:rPr kumimoji="0" lang="en-US" sz="17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bb</a:t>
                      </a:r>
                      <a:endParaRPr kumimoji="0" lang="en-US" sz="17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13" marB="4571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7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3</a:t>
                      </a:r>
                    </a:p>
                  </a:txBody>
                  <a:tcPr marT="45713" marB="4571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504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6</a:t>
                      </a:r>
                    </a:p>
                  </a:txBody>
                  <a:tcPr marT="45713" marB="4571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7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C0000"/>
                          </a:solidFill>
                          <a:effectLst/>
                          <a:latin typeface="Tahoma" pitchFamily="34" charset="0"/>
                        </a:rPr>
                        <a:t>aa.</a:t>
                      </a:r>
                      <a:r>
                        <a:rPr kumimoji="0" lang="en-US" sz="17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CC33"/>
                          </a:solidFill>
                          <a:effectLst/>
                          <a:latin typeface="Tahoma" pitchFamily="34" charset="0"/>
                        </a:rPr>
                        <a:t>bb</a:t>
                      </a:r>
                    </a:p>
                  </a:txBody>
                  <a:tcPr marT="45713" marB="4571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7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ahoma" pitchFamily="34" charset="0"/>
                        </a:rPr>
                        <a:t>aSb</a:t>
                      </a:r>
                      <a:r>
                        <a:rPr kumimoji="0" lang="en-US" sz="17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bb</a:t>
                      </a:r>
                      <a:endParaRPr kumimoji="0" lang="en-US" sz="17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13" marB="4571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ahoma" pitchFamily="34" charset="0"/>
                        </a:rPr>
                        <a:t>1 (No match!!!)</a:t>
                      </a:r>
                    </a:p>
                  </a:txBody>
                  <a:tcPr marT="45713" marB="4571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cxnSp>
        <p:nvCxnSpPr>
          <p:cNvPr id="3" name="Straight Arrow Connector 2"/>
          <p:cNvCxnSpPr/>
          <p:nvPr/>
        </p:nvCxnSpPr>
        <p:spPr>
          <a:xfrm flipV="1">
            <a:off x="2067697" y="2644346"/>
            <a:ext cx="189471" cy="1565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2262014" y="3712817"/>
            <a:ext cx="189471" cy="1565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2241420" y="3357225"/>
            <a:ext cx="189471" cy="1565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2398452" y="4024544"/>
            <a:ext cx="189471" cy="1565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2398452" y="4395378"/>
            <a:ext cx="189471" cy="1565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2113518" y="3007925"/>
            <a:ext cx="189471" cy="1565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4764505" y="1193880"/>
            <a:ext cx="418699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b="1" dirty="0" smtClean="0">
                <a:solidFill>
                  <a:srgbClr val="FF0000"/>
                </a:solidFill>
                <a:sym typeface="Symbol" panose="05050102010706020507" pitchFamily="18" charset="2"/>
              </a:rPr>
              <a:t>Apply 1 using First </a:t>
            </a:r>
            <a:r>
              <a:rPr lang="en-US" altLang="en-US" b="1" dirty="0">
                <a:solidFill>
                  <a:srgbClr val="FF0000"/>
                </a:solidFill>
                <a:sym typeface="Symbol" panose="05050102010706020507" pitchFamily="18" charset="2"/>
              </a:rPr>
              <a:t>(S) = {a, </a:t>
            </a:r>
            <a:r>
              <a:rPr lang="en-US" altLang="en-US" b="1" dirty="0" smtClean="0">
                <a:solidFill>
                  <a:srgbClr val="FF0000"/>
                </a:solidFill>
                <a:sym typeface="Symbol" panose="05050102010706020507" pitchFamily="18" charset="2"/>
              </a:rPr>
              <a:t>} won’t work!</a:t>
            </a:r>
            <a:endParaRPr lang="en-US" altLang="en-US" b="1" dirty="0">
              <a:solidFill>
                <a:srgbClr val="FF0000"/>
              </a:solidFill>
              <a:sym typeface="Symbol" panose="05050102010706020507" pitchFamily="18" charset="2"/>
            </a:endParaRPr>
          </a:p>
        </p:txBody>
      </p:sp>
      <p:cxnSp>
        <p:nvCxnSpPr>
          <p:cNvPr id="24" name="Straight Arrow Connector 23"/>
          <p:cNvCxnSpPr/>
          <p:nvPr/>
        </p:nvCxnSpPr>
        <p:spPr>
          <a:xfrm flipV="1">
            <a:off x="3364129" y="4402873"/>
            <a:ext cx="189471" cy="1565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4900045" y="1563214"/>
            <a:ext cx="1777481" cy="2617849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4900045" y="3164444"/>
            <a:ext cx="1652772" cy="1016619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2545911"/>
      </p:ext>
    </p:extLst>
  </p:cSld>
  <p:clrMapOvr>
    <a:masterClrMapping/>
  </p:clrMapOvr>
  <p:transition>
    <p:pull dir="r"/>
  </p:transition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Footer Placeholder 5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mtClean="0"/>
              <a:t>Csci465</a:t>
            </a:r>
          </a:p>
        </p:txBody>
      </p:sp>
      <p:sp>
        <p:nvSpPr>
          <p:cNvPr id="54275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6B5D2E61-78A3-4E93-80AB-1275D7D47AC5}" type="slidenum">
              <a:rPr lang="en-US" altLang="en-US"/>
              <a:pPr eaLnBrk="1" hangingPunct="1"/>
              <a:t>61</a:t>
            </a:fld>
            <a:endParaRPr lang="en-US" altLang="en-US"/>
          </a:p>
        </p:txBody>
      </p:sp>
      <p:sp>
        <p:nvSpPr>
          <p:cNvPr id="20484" name="Rectangle 2"/>
          <p:cNvSpPr>
            <a:spLocks noGrp="1" noChangeArrowheads="1"/>
          </p:cNvSpPr>
          <p:nvPr>
            <p:ph type="title"/>
          </p:nvPr>
        </p:nvSpPr>
        <p:spPr>
          <a:xfrm>
            <a:off x="493296" y="214313"/>
            <a:ext cx="8450680" cy="1462087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/>
              <a:t>Example2: Parsing </a:t>
            </a:r>
          </a:p>
        </p:txBody>
      </p:sp>
      <p:sp>
        <p:nvSpPr>
          <p:cNvPr id="54277" name="Rectangle 3"/>
          <p:cNvSpPr>
            <a:spLocks noGrp="1" noChangeArrowheads="1"/>
          </p:cNvSpPr>
          <p:nvPr>
            <p:ph type="body" sz="half" idx="2"/>
          </p:nvPr>
        </p:nvSpPr>
        <p:spPr>
          <a:xfrm>
            <a:off x="5807075" y="2017713"/>
            <a:ext cx="3136900" cy="2534184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1800" dirty="0" smtClean="0"/>
              <a:t>Input string: </a:t>
            </a:r>
            <a:r>
              <a:rPr lang="en-US" altLang="en-US" sz="1800" b="1" dirty="0" err="1" smtClean="0"/>
              <a:t>aabb</a:t>
            </a:r>
            <a:endParaRPr lang="en-US" altLang="en-US" sz="1800" b="1" dirty="0" smtClean="0"/>
          </a:p>
          <a:p>
            <a:pPr eaLnBrk="1" hangingPunct="1"/>
            <a:r>
              <a:rPr lang="en-US" altLang="en-US" sz="1800" dirty="0" smtClean="0"/>
              <a:t>Cnfg</a:t>
            </a:r>
            <a:r>
              <a:rPr lang="en-US" altLang="en-US" sz="1800" baseline="-25000" dirty="0" smtClean="0"/>
              <a:t>0</a:t>
            </a:r>
            <a:r>
              <a:rPr lang="en-US" altLang="en-US" sz="1800" dirty="0" smtClean="0"/>
              <a:t>: (q, </a:t>
            </a:r>
            <a:r>
              <a:rPr lang="en-US" altLang="en-US" sz="1800" b="1" dirty="0" err="1" smtClean="0"/>
              <a:t>aabb</a:t>
            </a:r>
            <a:r>
              <a:rPr lang="en-US" altLang="en-US" sz="1800" dirty="0" err="1" smtClean="0"/>
              <a:t>,S</a:t>
            </a:r>
            <a:r>
              <a:rPr lang="en-US" altLang="en-US" sz="1800" dirty="0" smtClean="0"/>
              <a:t>)</a:t>
            </a:r>
          </a:p>
          <a:p>
            <a:pPr eaLnBrk="1" hangingPunct="1"/>
            <a:r>
              <a:rPr lang="en-US" altLang="en-US" sz="1600" dirty="0" smtClean="0"/>
              <a:t>Transitions:</a:t>
            </a:r>
          </a:p>
          <a:p>
            <a:pPr marL="1239838" lvl="2" indent="-382588" eaLnBrk="1" hangingPunct="1">
              <a:buFont typeface="Wingdings" panose="05000000000000000000" pitchFamily="2" charset="2"/>
              <a:buAutoNum type="arabicPeriod"/>
            </a:pPr>
            <a:r>
              <a:rPr lang="en-US" altLang="en-US" sz="1600" b="1" dirty="0" smtClean="0"/>
              <a:t>T(q,</a:t>
            </a:r>
            <a:r>
              <a:rPr lang="en-US" altLang="en-US" sz="1600" b="1" dirty="0" smtClean="0">
                <a:sym typeface="Symbol" panose="05050102010706020507" pitchFamily="18" charset="2"/>
              </a:rPr>
              <a:t>, S) = (q, </a:t>
            </a:r>
            <a:r>
              <a:rPr lang="en-US" altLang="en-US" sz="1600" b="1" dirty="0" err="1" smtClean="0">
                <a:sym typeface="Symbol" panose="05050102010706020507" pitchFamily="18" charset="2"/>
              </a:rPr>
              <a:t>aSb</a:t>
            </a:r>
            <a:r>
              <a:rPr lang="en-US" altLang="en-US" sz="1600" b="1" dirty="0" smtClean="0">
                <a:sym typeface="Symbol" panose="05050102010706020507" pitchFamily="18" charset="2"/>
              </a:rPr>
              <a:t>)</a:t>
            </a:r>
          </a:p>
          <a:p>
            <a:pPr marL="1239838" lvl="2" indent="-382588" eaLnBrk="1" hangingPunct="1">
              <a:buFont typeface="Wingdings" panose="05000000000000000000" pitchFamily="2" charset="2"/>
              <a:buAutoNum type="arabicPeriod"/>
            </a:pPr>
            <a:r>
              <a:rPr lang="en-US" altLang="en-US" sz="1600" b="1" dirty="0" smtClean="0"/>
              <a:t>T(q,</a:t>
            </a:r>
            <a:r>
              <a:rPr lang="en-US" altLang="en-US" sz="1600" b="1" dirty="0" smtClean="0">
                <a:sym typeface="Symbol" panose="05050102010706020507" pitchFamily="18" charset="2"/>
              </a:rPr>
              <a:t>, S) = (q, )</a:t>
            </a:r>
          </a:p>
          <a:p>
            <a:pPr marL="1239838" lvl="2" indent="-382588" eaLnBrk="1" hangingPunct="1">
              <a:buFont typeface="Wingdings" panose="05000000000000000000" pitchFamily="2" charset="2"/>
              <a:buAutoNum type="arabicPeriod"/>
            </a:pPr>
            <a:r>
              <a:rPr lang="en-US" altLang="en-US" sz="1600" b="1" dirty="0" smtClean="0"/>
              <a:t>T(</a:t>
            </a:r>
            <a:r>
              <a:rPr lang="en-US" altLang="en-US" sz="1600" b="1" dirty="0" err="1" smtClean="0"/>
              <a:t>q,</a:t>
            </a:r>
            <a:r>
              <a:rPr lang="en-US" altLang="en-US" sz="1600" b="1" dirty="0" err="1" smtClean="0">
                <a:sym typeface="Symbol" panose="05050102010706020507" pitchFamily="18" charset="2"/>
              </a:rPr>
              <a:t>a</a:t>
            </a:r>
            <a:r>
              <a:rPr lang="en-US" altLang="en-US" sz="1600" b="1" dirty="0" smtClean="0">
                <a:sym typeface="Symbol" panose="05050102010706020507" pitchFamily="18" charset="2"/>
              </a:rPr>
              <a:t>, a) = (q, )</a:t>
            </a:r>
          </a:p>
          <a:p>
            <a:pPr marL="1239838" lvl="2" indent="-382588" eaLnBrk="1" hangingPunct="1">
              <a:buFont typeface="Wingdings" panose="05000000000000000000" pitchFamily="2" charset="2"/>
              <a:buAutoNum type="arabicPeriod"/>
            </a:pPr>
            <a:r>
              <a:rPr lang="en-US" altLang="en-US" sz="1600" b="1" dirty="0" smtClean="0"/>
              <a:t>T(</a:t>
            </a:r>
            <a:r>
              <a:rPr lang="en-US" altLang="en-US" sz="1600" b="1" dirty="0" err="1" smtClean="0"/>
              <a:t>q,</a:t>
            </a:r>
            <a:r>
              <a:rPr lang="en-US" altLang="en-US" sz="1600" b="1" dirty="0" err="1" smtClean="0">
                <a:sym typeface="Symbol" panose="05050102010706020507" pitchFamily="18" charset="2"/>
              </a:rPr>
              <a:t>b</a:t>
            </a:r>
            <a:r>
              <a:rPr lang="en-US" altLang="en-US" sz="1600" b="1" dirty="0" smtClean="0">
                <a:sym typeface="Symbol" panose="05050102010706020507" pitchFamily="18" charset="2"/>
              </a:rPr>
              <a:t>, b) = (q, )</a:t>
            </a:r>
          </a:p>
          <a:p>
            <a:pPr lvl="1" eaLnBrk="1" hangingPunct="1">
              <a:buFontTx/>
              <a:buNone/>
            </a:pPr>
            <a:endParaRPr lang="en-US" altLang="en-US" sz="2400" dirty="0" smtClean="0"/>
          </a:p>
          <a:p>
            <a:pPr eaLnBrk="1" hangingPunct="1"/>
            <a:endParaRPr lang="en-US" altLang="en-US" sz="2800" dirty="0" smtClean="0"/>
          </a:p>
        </p:txBody>
      </p:sp>
      <p:graphicFrame>
        <p:nvGraphicFramePr>
          <p:cNvPr id="63726" name="Group 238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831538594"/>
              </p:ext>
            </p:extLst>
          </p:nvPr>
        </p:nvGraphicFramePr>
        <p:xfrm>
          <a:off x="1052513" y="2017713"/>
          <a:ext cx="4776787" cy="3169794"/>
        </p:xfrm>
        <a:graphic>
          <a:graphicData uri="http://schemas.openxmlformats.org/drawingml/2006/table">
            <a:tbl>
              <a:tblPr/>
              <a:tblGrid>
                <a:gridCol w="1085687"/>
                <a:gridCol w="1231050"/>
                <a:gridCol w="1229001"/>
                <a:gridCol w="1231049"/>
              </a:tblGrid>
              <a:tr h="3504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7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66FF"/>
                          </a:solidFill>
                          <a:effectLst/>
                          <a:latin typeface="Tahoma" pitchFamily="34" charset="0"/>
                        </a:rPr>
                        <a:t>Step</a:t>
                      </a:r>
                    </a:p>
                  </a:txBody>
                  <a:tcPr marT="45713" marB="4571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66FF"/>
                          </a:solidFill>
                          <a:effectLst/>
                          <a:latin typeface="Tahoma" pitchFamily="34" charset="0"/>
                        </a:rPr>
                        <a:t>Input</a:t>
                      </a:r>
                    </a:p>
                  </a:txBody>
                  <a:tcPr marT="45713" marB="4571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5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66FF"/>
                          </a:solidFill>
                          <a:effectLst/>
                          <a:latin typeface="Tahoma" pitchFamily="34" charset="0"/>
                        </a:rPr>
                        <a:t>Stack</a:t>
                      </a:r>
                    </a:p>
                  </a:txBody>
                  <a:tcPr marT="45713" marB="4571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66FF"/>
                          </a:solidFill>
                          <a:effectLst/>
                          <a:latin typeface="Tahoma" pitchFamily="34" charset="0"/>
                        </a:rPr>
                        <a:t>Transition</a:t>
                      </a:r>
                    </a:p>
                  </a:txBody>
                  <a:tcPr marT="45713" marB="4571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504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</a:t>
                      </a:r>
                    </a:p>
                  </a:txBody>
                  <a:tcPr marT="45713" marB="4571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CC33"/>
                          </a:solidFill>
                          <a:effectLst/>
                          <a:latin typeface="Tahoma" pitchFamily="34" charset="0"/>
                        </a:rPr>
                        <a:t>.aabb</a:t>
                      </a:r>
                      <a:endParaRPr kumimoji="0" lang="en-US" sz="17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33CC33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13" marB="4571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C66FF"/>
                          </a:solidFill>
                          <a:effectLst/>
                          <a:latin typeface="Tahoma" pitchFamily="34" charset="0"/>
                        </a:rPr>
                        <a:t>S</a:t>
                      </a:r>
                    </a:p>
                  </a:txBody>
                  <a:tcPr marT="45713" marB="4571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No move</a:t>
                      </a:r>
                    </a:p>
                  </a:txBody>
                  <a:tcPr marT="45713" marB="4571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657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2</a:t>
                      </a:r>
                    </a:p>
                  </a:txBody>
                  <a:tcPr marT="45713" marB="4571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7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CC33"/>
                          </a:solidFill>
                          <a:effectLst/>
                          <a:latin typeface="Tahoma" pitchFamily="34" charset="0"/>
                        </a:rPr>
                        <a:t>.</a:t>
                      </a:r>
                      <a:r>
                        <a:rPr kumimoji="0" lang="en-US" sz="17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33CC33"/>
                          </a:solidFill>
                          <a:effectLst/>
                          <a:latin typeface="Tahoma" pitchFamily="34" charset="0"/>
                        </a:rPr>
                        <a:t>aabb</a:t>
                      </a:r>
                      <a:endParaRPr kumimoji="0" lang="en-US" sz="17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33CC33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13" marB="4571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7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CC66FF"/>
                          </a:solidFill>
                          <a:effectLst/>
                          <a:latin typeface="Tahoma" pitchFamily="34" charset="0"/>
                        </a:rPr>
                        <a:t>a</a:t>
                      </a:r>
                      <a:r>
                        <a:rPr kumimoji="0" lang="en-US" sz="18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Sb</a:t>
                      </a:r>
                      <a:endParaRPr kumimoji="0" 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13" marB="4571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</a:t>
                      </a:r>
                    </a:p>
                  </a:txBody>
                  <a:tcPr marT="45713" marB="4571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504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3</a:t>
                      </a:r>
                    </a:p>
                  </a:txBody>
                  <a:tcPr marT="45713" marB="4571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7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C0000"/>
                          </a:solidFill>
                          <a:effectLst/>
                          <a:latin typeface="Tahoma" pitchFamily="34" charset="0"/>
                        </a:rPr>
                        <a:t>a.</a:t>
                      </a:r>
                      <a:r>
                        <a:rPr kumimoji="0" lang="en-US" sz="17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CC33"/>
                          </a:solidFill>
                          <a:effectLst/>
                          <a:latin typeface="Tahoma" pitchFamily="34" charset="0"/>
                        </a:rPr>
                        <a:t>abb</a:t>
                      </a:r>
                    </a:p>
                  </a:txBody>
                  <a:tcPr marT="45713" marB="4571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7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CC66FF"/>
                          </a:solidFill>
                          <a:effectLst/>
                          <a:latin typeface="Tahoma" pitchFamily="34" charset="0"/>
                        </a:rPr>
                        <a:t>S</a:t>
                      </a:r>
                      <a:r>
                        <a:rPr kumimoji="0" lang="en-US" sz="17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b</a:t>
                      </a:r>
                      <a:endParaRPr kumimoji="0" lang="en-US" sz="17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13" marB="4571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3</a:t>
                      </a:r>
                    </a:p>
                  </a:txBody>
                  <a:tcPr marT="45713" marB="4571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504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4</a:t>
                      </a:r>
                    </a:p>
                  </a:txBody>
                  <a:tcPr marT="45713" marB="4571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7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C0000"/>
                          </a:solidFill>
                          <a:effectLst/>
                          <a:latin typeface="Tahoma" pitchFamily="34" charset="0"/>
                        </a:rPr>
                        <a:t>a.</a:t>
                      </a:r>
                      <a:r>
                        <a:rPr kumimoji="0" lang="en-US" sz="17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CC33"/>
                          </a:solidFill>
                          <a:effectLst/>
                          <a:latin typeface="Tahoma" pitchFamily="34" charset="0"/>
                        </a:rPr>
                        <a:t>abb</a:t>
                      </a:r>
                    </a:p>
                  </a:txBody>
                  <a:tcPr marT="45713" marB="4571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7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CC66FF"/>
                          </a:solidFill>
                          <a:effectLst/>
                          <a:latin typeface="Tahoma" pitchFamily="34" charset="0"/>
                        </a:rPr>
                        <a:t>a</a:t>
                      </a:r>
                      <a:r>
                        <a:rPr kumimoji="0" lang="en-US" sz="17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Sbb</a:t>
                      </a:r>
                      <a:endParaRPr kumimoji="0" lang="en-US" sz="17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13" marB="4571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7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Tahoma" pitchFamily="34" charset="0"/>
                        </a:rPr>
                        <a:t>1</a:t>
                      </a:r>
                    </a:p>
                  </a:txBody>
                  <a:tcPr marT="45713" marB="4571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504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5</a:t>
                      </a:r>
                    </a:p>
                  </a:txBody>
                  <a:tcPr marT="45713" marB="4571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7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C0000"/>
                          </a:solidFill>
                          <a:effectLst/>
                          <a:latin typeface="Tahoma" pitchFamily="34" charset="0"/>
                        </a:rPr>
                        <a:t>aa.</a:t>
                      </a:r>
                      <a:r>
                        <a:rPr kumimoji="0" lang="en-US" sz="17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CC33"/>
                          </a:solidFill>
                          <a:effectLst/>
                          <a:latin typeface="Tahoma" pitchFamily="34" charset="0"/>
                        </a:rPr>
                        <a:t>bb</a:t>
                      </a:r>
                    </a:p>
                  </a:txBody>
                  <a:tcPr marT="45713" marB="4571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7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CC66FF"/>
                          </a:solidFill>
                          <a:effectLst/>
                          <a:latin typeface="Tahoma" pitchFamily="34" charset="0"/>
                        </a:rPr>
                        <a:t>S</a:t>
                      </a:r>
                      <a:r>
                        <a:rPr kumimoji="0" lang="en-US" sz="17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bb</a:t>
                      </a:r>
                      <a:endParaRPr kumimoji="0" lang="en-US" sz="17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13" marB="4571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3</a:t>
                      </a:r>
                    </a:p>
                  </a:txBody>
                  <a:tcPr marT="45713" marB="4571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504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6</a:t>
                      </a:r>
                    </a:p>
                  </a:txBody>
                  <a:tcPr marT="45713" marB="4571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7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C0000"/>
                          </a:solidFill>
                          <a:effectLst/>
                          <a:latin typeface="Tahoma" pitchFamily="34" charset="0"/>
                        </a:rPr>
                        <a:t>aa.</a:t>
                      </a:r>
                      <a:r>
                        <a:rPr kumimoji="0" lang="en-US" sz="17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CC33"/>
                          </a:solidFill>
                          <a:effectLst/>
                          <a:latin typeface="Tahoma" pitchFamily="34" charset="0"/>
                        </a:rPr>
                        <a:t>bb</a:t>
                      </a:r>
                    </a:p>
                  </a:txBody>
                  <a:tcPr marT="45713" marB="4571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7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C66FF"/>
                          </a:solidFill>
                          <a:effectLst/>
                          <a:latin typeface="Tahoma" pitchFamily="34" charset="0"/>
                        </a:rPr>
                        <a:t>b</a:t>
                      </a:r>
                      <a:r>
                        <a:rPr kumimoji="0" lang="en-US" sz="17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b</a:t>
                      </a:r>
                    </a:p>
                  </a:txBody>
                  <a:tcPr marT="45713" marB="4571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7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Tahoma" pitchFamily="34" charset="0"/>
                        </a:rPr>
                        <a:t>2</a:t>
                      </a:r>
                    </a:p>
                  </a:txBody>
                  <a:tcPr marT="45713" marB="4571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504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7</a:t>
                      </a:r>
                    </a:p>
                  </a:txBody>
                  <a:tcPr marT="45713" marB="4571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7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CC0000"/>
                          </a:solidFill>
                          <a:effectLst/>
                          <a:latin typeface="Tahoma" pitchFamily="34" charset="0"/>
                        </a:rPr>
                        <a:t>aab.</a:t>
                      </a:r>
                      <a:r>
                        <a:rPr kumimoji="0" lang="en-US" sz="17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33CC33"/>
                          </a:solidFill>
                          <a:effectLst/>
                          <a:latin typeface="Tahoma" pitchFamily="34" charset="0"/>
                        </a:rPr>
                        <a:t>b</a:t>
                      </a:r>
                      <a:endParaRPr kumimoji="0" lang="en-US" sz="17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33CC33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13" marB="4571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C66FF"/>
                          </a:solidFill>
                          <a:effectLst/>
                          <a:latin typeface="Tahoma" pitchFamily="34" charset="0"/>
                        </a:rPr>
                        <a:t>b</a:t>
                      </a:r>
                    </a:p>
                  </a:txBody>
                  <a:tcPr marT="45713" marB="4571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4</a:t>
                      </a:r>
                    </a:p>
                  </a:txBody>
                  <a:tcPr marT="45713" marB="4571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504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8</a:t>
                      </a:r>
                    </a:p>
                  </a:txBody>
                  <a:tcPr marT="45713" marB="4571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7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empty</a:t>
                      </a:r>
                    </a:p>
                  </a:txBody>
                  <a:tcPr marT="45713" marB="4571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7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empty</a:t>
                      </a:r>
                    </a:p>
                  </a:txBody>
                  <a:tcPr marT="45713" marB="4571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4</a:t>
                      </a:r>
                    </a:p>
                  </a:txBody>
                  <a:tcPr marT="45713" marB="4571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cxnSp>
        <p:nvCxnSpPr>
          <p:cNvPr id="12" name="Straight Arrow Connector 11"/>
          <p:cNvCxnSpPr/>
          <p:nvPr/>
        </p:nvCxnSpPr>
        <p:spPr>
          <a:xfrm>
            <a:off x="4832183" y="4365889"/>
            <a:ext cx="1282867" cy="749180"/>
          </a:xfrm>
          <a:prstGeom prst="straightConnector1">
            <a:avLst/>
          </a:prstGeom>
          <a:ln w="57150">
            <a:solidFill>
              <a:srgbClr val="009A4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/>
          <p:cNvCxnSpPr/>
          <p:nvPr/>
        </p:nvCxnSpPr>
        <p:spPr>
          <a:xfrm flipV="1">
            <a:off x="2067697" y="2644346"/>
            <a:ext cx="189471" cy="1565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2262014" y="3712817"/>
            <a:ext cx="189471" cy="1565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2241420" y="3357225"/>
            <a:ext cx="189471" cy="1565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2388040" y="4042512"/>
            <a:ext cx="189471" cy="1565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2398452" y="4395378"/>
            <a:ext cx="189471" cy="1565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2564967" y="4738115"/>
            <a:ext cx="189471" cy="1565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2113518" y="3007925"/>
            <a:ext cx="189471" cy="1565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6142121" y="4953707"/>
            <a:ext cx="2801854" cy="3401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1600" b="1" dirty="0" smtClean="0">
                <a:solidFill>
                  <a:srgbClr val="00B050"/>
                </a:solidFill>
                <a:sym typeface="Symbol" panose="05050102010706020507" pitchFamily="18" charset="2"/>
              </a:rPr>
              <a:t>Apply 2 using Follow </a:t>
            </a:r>
            <a:r>
              <a:rPr lang="en-US" altLang="en-US" sz="1600" b="1" dirty="0">
                <a:solidFill>
                  <a:srgbClr val="00B050"/>
                </a:solidFill>
                <a:sym typeface="Symbol" panose="05050102010706020507" pitchFamily="18" charset="2"/>
              </a:rPr>
              <a:t>(S) = {b}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4819849" y="3513744"/>
            <a:ext cx="1984343" cy="840246"/>
          </a:xfrm>
          <a:prstGeom prst="straightConnector1">
            <a:avLst/>
          </a:prstGeom>
          <a:ln w="57150">
            <a:solidFill>
              <a:srgbClr val="009A4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8067026"/>
      </p:ext>
    </p:extLst>
  </p:cSld>
  <p:clrMapOvr>
    <a:masterClrMapping/>
  </p:clrMapOvr>
  <p:transition>
    <p:pull dir="r"/>
  </p:transition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Footer Placeholder 4"/>
          <p:cNvSpPr>
            <a:spLocks noGrp="1"/>
          </p:cNvSpPr>
          <p:nvPr>
            <p:ph type="ftr" sz="quarter" idx="4294967295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dirty="0" smtClean="0"/>
              <a:t>Csci465</a:t>
            </a:r>
          </a:p>
        </p:txBody>
      </p:sp>
      <p:sp>
        <p:nvSpPr>
          <p:cNvPr id="55299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6745288" y="6491288"/>
            <a:ext cx="2133600" cy="366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3A2E7DD4-C281-4579-8E27-537237676170}" type="slidenum">
              <a:rPr lang="en-US" altLang="en-US"/>
              <a:pPr eaLnBrk="1" hangingPunct="1"/>
              <a:t>62</a:t>
            </a:fld>
            <a:endParaRPr lang="en-US" altLang="en-US"/>
          </a:p>
        </p:txBody>
      </p:sp>
      <p:sp>
        <p:nvSpPr>
          <p:cNvPr id="2150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/>
              <a:t>Note on example</a:t>
            </a:r>
          </a:p>
        </p:txBody>
      </p:sp>
      <p:sp>
        <p:nvSpPr>
          <p:cNvPr id="5530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1856628"/>
            <a:ext cx="9144000" cy="4222657"/>
          </a:xfrm>
        </p:spPr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altLang="en-US" sz="3200" dirty="0" smtClean="0"/>
              <a:t>The grammar is LL(1) because non-determinism is resolved only </a:t>
            </a:r>
            <a:r>
              <a:rPr lang="en-US" altLang="en-US" sz="3200" u="sng" dirty="0" smtClean="0">
                <a:solidFill>
                  <a:srgbClr val="7030A0"/>
                </a:solidFill>
              </a:rPr>
              <a:t>by looking at one symbol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3200" dirty="0" smtClean="0"/>
              <a:t>Applied 1</a:t>
            </a:r>
            <a:r>
              <a:rPr lang="en-US" altLang="en-US" sz="3200" dirty="0"/>
              <a:t> </a:t>
            </a:r>
            <a:r>
              <a:rPr lang="en-US" altLang="en-US" sz="3200" dirty="0" smtClean="0"/>
              <a:t>(i.e., S</a:t>
            </a:r>
            <a:r>
              <a:rPr lang="en-US" altLang="en-US" sz="3200" dirty="0" smtClean="0">
                <a:sym typeface="Symbol" panose="05050102010706020507" pitchFamily="18" charset="2"/>
              </a:rPr>
              <a:t></a:t>
            </a:r>
            <a:r>
              <a:rPr lang="en-US" altLang="en-US" sz="3200" dirty="0" smtClean="0"/>
              <a:t> </a:t>
            </a:r>
            <a:r>
              <a:rPr lang="en-US" altLang="en-US" sz="3200" dirty="0" err="1" smtClean="0"/>
              <a:t>aSb</a:t>
            </a:r>
            <a:r>
              <a:rPr lang="en-US" altLang="en-US" sz="3200" dirty="0" smtClean="0"/>
              <a:t>)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en-US" sz="3200" dirty="0" smtClean="0"/>
              <a:t>the string is ‘</a:t>
            </a:r>
            <a:r>
              <a:rPr lang="en-US" altLang="en-US" sz="3200" dirty="0" err="1" smtClean="0">
                <a:solidFill>
                  <a:srgbClr val="7030A0"/>
                </a:solidFill>
              </a:rPr>
              <a:t>a</a:t>
            </a:r>
            <a:r>
              <a:rPr lang="en-US" altLang="en-US" sz="3200" dirty="0" err="1" smtClean="0"/>
              <a:t>bb</a:t>
            </a:r>
            <a:r>
              <a:rPr lang="en-US" altLang="en-US" sz="3200" dirty="0" smtClean="0"/>
              <a:t>’ and  ‘</a:t>
            </a:r>
            <a:r>
              <a:rPr lang="en-US" altLang="en-US" sz="3200" dirty="0" smtClean="0">
                <a:solidFill>
                  <a:srgbClr val="7030A0"/>
                </a:solidFill>
              </a:rPr>
              <a:t>a</a:t>
            </a:r>
            <a:r>
              <a:rPr lang="en-US" altLang="en-US" sz="3200" dirty="0" smtClean="0"/>
              <a:t>’ is the </a:t>
            </a:r>
            <a:r>
              <a:rPr lang="en-US" altLang="en-US" sz="3200" dirty="0" smtClean="0">
                <a:solidFill>
                  <a:srgbClr val="00B050"/>
                </a:solidFill>
              </a:rPr>
              <a:t>first token in S on R.H.S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3200" dirty="0" smtClean="0"/>
              <a:t>Applied 2 (i.e., S</a:t>
            </a:r>
            <a:r>
              <a:rPr lang="en-US" altLang="en-US" sz="3200" dirty="0" smtClean="0">
                <a:sym typeface="Symbol" panose="05050102010706020507" pitchFamily="18" charset="2"/>
              </a:rPr>
              <a:t></a:t>
            </a:r>
            <a:r>
              <a:rPr lang="en-US" altLang="en-US" sz="3200" dirty="0" smtClean="0"/>
              <a:t> )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en-US" sz="3200" dirty="0" smtClean="0"/>
              <a:t>the </a:t>
            </a:r>
            <a:r>
              <a:rPr lang="en-US" altLang="en-US" sz="3200" dirty="0" smtClean="0">
                <a:solidFill>
                  <a:srgbClr val="7030A0"/>
                </a:solidFill>
              </a:rPr>
              <a:t>current input string is a ‘b’, </a:t>
            </a:r>
            <a:r>
              <a:rPr lang="en-US" altLang="en-US" sz="3200" dirty="0" smtClean="0"/>
              <a:t>which matches  the token that </a:t>
            </a:r>
            <a:r>
              <a:rPr lang="en-US" altLang="en-US" sz="3200" dirty="0" smtClean="0">
                <a:solidFill>
                  <a:srgbClr val="7030A0"/>
                </a:solidFill>
              </a:rPr>
              <a:t>follows S</a:t>
            </a:r>
            <a:r>
              <a:rPr lang="en-US" altLang="en-US" sz="3200" dirty="0" smtClean="0"/>
              <a:t> in the  </a:t>
            </a:r>
            <a:r>
              <a:rPr lang="en-US" altLang="en-US" sz="3200" dirty="0" err="1" smtClean="0"/>
              <a:t>S</a:t>
            </a:r>
            <a:r>
              <a:rPr lang="en-US" altLang="en-US" sz="3200" dirty="0" err="1" smtClean="0">
                <a:sym typeface="Symbol" panose="05050102010706020507" pitchFamily="18" charset="2"/>
              </a:rPr>
              <a:t>aS</a:t>
            </a:r>
            <a:r>
              <a:rPr lang="en-US" altLang="en-US" sz="3200" dirty="0" err="1" smtClean="0">
                <a:solidFill>
                  <a:srgbClr val="FF0000"/>
                </a:solidFill>
                <a:sym typeface="Symbol" panose="05050102010706020507" pitchFamily="18" charset="2"/>
              </a:rPr>
              <a:t>b</a:t>
            </a:r>
            <a:endParaRPr lang="en-US" altLang="en-US" sz="3200" dirty="0" smtClean="0">
              <a:solidFill>
                <a:srgbClr val="FF0000"/>
              </a:solidFill>
            </a:endParaRPr>
          </a:p>
          <a:p>
            <a:pPr lvl="2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80663768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67698"/>
            <a:ext cx="9060872" cy="1325563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dirty="0" smtClean="0"/>
              <a:t>Construction of Predictive Parsing Table using First and Follow sets</a:t>
            </a:r>
            <a:endParaRPr lang="en-US" dirty="0"/>
          </a:p>
        </p:txBody>
      </p:sp>
      <p:sp>
        <p:nvSpPr>
          <p:cNvPr id="57347" name="Content Placeholder 2"/>
          <p:cNvSpPr>
            <a:spLocks noGrp="1"/>
          </p:cNvSpPr>
          <p:nvPr>
            <p:ph idx="1"/>
          </p:nvPr>
        </p:nvSpPr>
        <p:spPr>
          <a:xfrm>
            <a:off x="77931" y="1880946"/>
            <a:ext cx="8982941" cy="4222657"/>
          </a:xfrm>
        </p:spPr>
        <p:txBody>
          <a:bodyPr/>
          <a:lstStyle/>
          <a:p>
            <a:r>
              <a:rPr lang="en-US" altLang="en-US" dirty="0" smtClean="0"/>
              <a:t>The following algorithm collects and uses the information </a:t>
            </a:r>
            <a:r>
              <a:rPr lang="en-US" altLang="en-US" dirty="0" smtClean="0">
                <a:solidFill>
                  <a:srgbClr val="7030A0"/>
                </a:solidFill>
              </a:rPr>
              <a:t>from FIRST() and FOLLOW() </a:t>
            </a:r>
            <a:r>
              <a:rPr lang="en-US" altLang="en-US" dirty="0" smtClean="0"/>
              <a:t>sets into a predictive parsing TABLE M[</a:t>
            </a:r>
            <a:r>
              <a:rPr lang="en-US" altLang="en-US" dirty="0" err="1" smtClean="0"/>
              <a:t>A,a</a:t>
            </a:r>
            <a:r>
              <a:rPr lang="en-US" altLang="en-US" dirty="0" smtClean="0"/>
              <a:t>]</a:t>
            </a:r>
          </a:p>
          <a:p>
            <a:pPr lvl="1"/>
            <a:r>
              <a:rPr lang="en-US" altLang="en-US" sz="2800" i="1" dirty="0" smtClean="0"/>
              <a:t>where</a:t>
            </a:r>
          </a:p>
          <a:p>
            <a:pPr lvl="2"/>
            <a:r>
              <a:rPr lang="en-US" altLang="en-US" sz="2800" dirty="0" smtClean="0"/>
              <a:t>M = 2 Dimensional Array (table)</a:t>
            </a:r>
          </a:p>
          <a:p>
            <a:pPr lvl="2"/>
            <a:r>
              <a:rPr lang="en-US" altLang="en-US" sz="2800" dirty="0" smtClean="0"/>
              <a:t>A = a  non-terminal</a:t>
            </a:r>
          </a:p>
          <a:p>
            <a:pPr lvl="2"/>
            <a:r>
              <a:rPr lang="en-US" altLang="en-US" sz="2800" dirty="0" smtClean="0"/>
              <a:t>a </a:t>
            </a:r>
            <a:r>
              <a:rPr lang="en-US" altLang="en-US" sz="2800" dirty="0" smtClean="0">
                <a:sym typeface="Symbol" panose="05050102010706020507" pitchFamily="18" charset="2"/>
              </a:rPr>
              <a:t>{$} (i.e., current terminal)</a:t>
            </a:r>
          </a:p>
          <a:p>
            <a:pPr lvl="1"/>
            <a:endParaRPr lang="en-US" altLang="en-US" dirty="0" smtClean="0"/>
          </a:p>
        </p:txBody>
      </p:sp>
      <p:sp>
        <p:nvSpPr>
          <p:cNvPr id="57348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745288" y="6491288"/>
            <a:ext cx="2133600" cy="366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F2555D39-F987-4EEA-95A0-8A444B3E90C8}" type="slidenum">
              <a:rPr lang="en-US" altLang="en-US"/>
              <a:pPr eaLnBrk="1" hangingPunct="1"/>
              <a:t>63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4158675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Parsing Table Algorithm</a:t>
            </a:r>
            <a:endParaRPr lang="en-US" dirty="0"/>
          </a:p>
        </p:txBody>
      </p:sp>
      <p:sp>
        <p:nvSpPr>
          <p:cNvPr id="59395" name="Slide Number Placeholder 2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DA6ABBBD-5334-419F-981A-E6468B9A0503}" type="slidenum">
              <a:rPr lang="en-US" altLang="en-US"/>
              <a:pPr eaLnBrk="1" hangingPunct="1"/>
              <a:t>64</a:t>
            </a:fld>
            <a:endParaRPr lang="en-US" altLang="en-US"/>
          </a:p>
        </p:txBody>
      </p:sp>
      <p:sp>
        <p:nvSpPr>
          <p:cNvPr id="4" name="Rectangle 3"/>
          <p:cNvSpPr/>
          <p:nvPr/>
        </p:nvSpPr>
        <p:spPr>
          <a:xfrm>
            <a:off x="3409950" y="3295650"/>
            <a:ext cx="2200275" cy="1709487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Algorithms</a:t>
            </a:r>
          </a:p>
        </p:txBody>
      </p:sp>
      <p:cxnSp>
        <p:nvCxnSpPr>
          <p:cNvPr id="6" name="Straight Arrow Connector 5"/>
          <p:cNvCxnSpPr>
            <a:endCxn id="4" idx="1"/>
          </p:cNvCxnSpPr>
          <p:nvPr/>
        </p:nvCxnSpPr>
        <p:spPr>
          <a:xfrm>
            <a:off x="2162175" y="4010026"/>
            <a:ext cx="1247775" cy="140368"/>
          </a:xfrm>
          <a:prstGeom prst="straightConnector1">
            <a:avLst/>
          </a:prstGeom>
          <a:ln w="571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4" idx="3"/>
          </p:cNvCxnSpPr>
          <p:nvPr/>
        </p:nvCxnSpPr>
        <p:spPr>
          <a:xfrm flipV="1">
            <a:off x="5610225" y="3971926"/>
            <a:ext cx="1095375" cy="178468"/>
          </a:xfrm>
          <a:prstGeom prst="straightConnector1">
            <a:avLst/>
          </a:prstGeom>
          <a:ln w="57150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/>
          <p:cNvSpPr/>
          <p:nvPr/>
        </p:nvSpPr>
        <p:spPr>
          <a:xfrm>
            <a:off x="600075" y="3552825"/>
            <a:ext cx="1619250" cy="10287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Grammar</a:t>
            </a:r>
          </a:p>
        </p:txBody>
      </p:sp>
      <p:sp>
        <p:nvSpPr>
          <p:cNvPr id="11" name="Oval 10"/>
          <p:cNvSpPr/>
          <p:nvPr/>
        </p:nvSpPr>
        <p:spPr>
          <a:xfrm>
            <a:off x="6677025" y="3486149"/>
            <a:ext cx="1381125" cy="1000125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b="1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chemeClr val="bg1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Parsing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b="1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chemeClr val="bg1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Table</a:t>
            </a:r>
          </a:p>
        </p:txBody>
      </p:sp>
    </p:spTree>
    <p:extLst>
      <p:ext uri="{BB962C8B-B14F-4D97-AF65-F5344CB8AC3E}">
        <p14:creationId xmlns:p14="http://schemas.microsoft.com/office/powerpoint/2010/main" val="107535729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83127" y="365126"/>
            <a:ext cx="8598477" cy="1325563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Algorithm 4.31 (pp 224)</a:t>
            </a:r>
            <a:endParaRPr lang="en-US" dirty="0"/>
          </a:p>
        </p:txBody>
      </p:sp>
      <p:sp>
        <p:nvSpPr>
          <p:cNvPr id="60419" name="Content Placeholder 2"/>
          <p:cNvSpPr>
            <a:spLocks noGrp="1"/>
          </p:cNvSpPr>
          <p:nvPr>
            <p:ph idx="1"/>
          </p:nvPr>
        </p:nvSpPr>
        <p:spPr>
          <a:xfrm>
            <a:off x="0" y="1956454"/>
            <a:ext cx="9144000" cy="4781230"/>
          </a:xfrm>
        </p:spPr>
        <p:txBody>
          <a:bodyPr/>
          <a:lstStyle/>
          <a:p>
            <a:r>
              <a:rPr lang="en-US" altLang="en-US" dirty="0" smtClean="0">
                <a:solidFill>
                  <a:srgbClr val="FF0000"/>
                </a:solidFill>
              </a:rPr>
              <a:t>INPUT: G (Grammar)</a:t>
            </a:r>
          </a:p>
          <a:p>
            <a:r>
              <a:rPr lang="en-US" altLang="en-US" dirty="0" smtClean="0">
                <a:solidFill>
                  <a:srgbClr val="00B050"/>
                </a:solidFill>
              </a:rPr>
              <a:t>OUTPUT: Parsing table M</a:t>
            </a:r>
          </a:p>
          <a:p>
            <a:r>
              <a:rPr lang="en-US" altLang="en-US" dirty="0" smtClean="0">
                <a:solidFill>
                  <a:srgbClr val="7030A0"/>
                </a:solidFill>
              </a:rPr>
              <a:t>METHOD: </a:t>
            </a:r>
          </a:p>
          <a:p>
            <a:pPr lvl="1"/>
            <a:r>
              <a:rPr lang="en-US" altLang="en-US" dirty="0" smtClean="0"/>
              <a:t>For each production</a:t>
            </a:r>
            <a:r>
              <a:rPr lang="en-US" altLang="en-US" dirty="0" smtClean="0">
                <a:solidFill>
                  <a:schemeClr val="tx2"/>
                </a:solidFill>
              </a:rPr>
              <a:t> </a:t>
            </a:r>
            <a:r>
              <a:rPr lang="en-US" altLang="en-US" dirty="0" smtClean="0">
                <a:solidFill>
                  <a:srgbClr val="7030A0"/>
                </a:solidFill>
              </a:rPr>
              <a:t>A</a:t>
            </a:r>
            <a:r>
              <a:rPr lang="en-US" altLang="en-US" dirty="0" smtClean="0">
                <a:solidFill>
                  <a:srgbClr val="7030A0"/>
                </a:solidFill>
                <a:sym typeface="Symbol" panose="05050102010706020507" pitchFamily="18" charset="2"/>
              </a:rPr>
              <a:t>  of G</a:t>
            </a:r>
            <a:r>
              <a:rPr lang="en-US" altLang="en-US" dirty="0" smtClean="0">
                <a:solidFill>
                  <a:schemeClr val="tx2"/>
                </a:solidFill>
                <a:sym typeface="Symbol" panose="05050102010706020507" pitchFamily="18" charset="2"/>
              </a:rPr>
              <a:t>, </a:t>
            </a:r>
            <a:r>
              <a:rPr lang="en-US" altLang="en-US" dirty="0" smtClean="0">
                <a:sym typeface="Symbol" panose="05050102010706020507" pitchFamily="18" charset="2"/>
              </a:rPr>
              <a:t>do the following:</a:t>
            </a:r>
          </a:p>
          <a:p>
            <a:pPr marL="1371600" lvl="2" indent="-457200">
              <a:buFont typeface="Calibri" panose="020F0502020204030204" pitchFamily="34" charset="0"/>
              <a:buAutoNum type="arabicPeriod"/>
            </a:pPr>
            <a:r>
              <a:rPr lang="en-US" altLang="en-US" sz="2400" dirty="0" smtClean="0">
                <a:sym typeface="Symbol" panose="05050102010706020507" pitchFamily="18" charset="2"/>
              </a:rPr>
              <a:t>For each terminal a  in FIRT (A), </a:t>
            </a:r>
            <a:r>
              <a:rPr lang="en-US" altLang="en-US" sz="2400" b="1" dirty="0" smtClean="0">
                <a:solidFill>
                  <a:srgbClr val="7030A0"/>
                </a:solidFill>
                <a:sym typeface="Symbol" panose="05050102010706020507" pitchFamily="18" charset="2"/>
              </a:rPr>
              <a:t>add </a:t>
            </a:r>
            <a:r>
              <a:rPr lang="en-US" altLang="en-US" sz="2400" b="1" dirty="0" smtClean="0">
                <a:solidFill>
                  <a:srgbClr val="7030A0"/>
                </a:solidFill>
              </a:rPr>
              <a:t>A</a:t>
            </a:r>
            <a:r>
              <a:rPr lang="en-US" altLang="en-US" sz="2400" b="1" dirty="0" smtClean="0">
                <a:solidFill>
                  <a:srgbClr val="7030A0"/>
                </a:solidFill>
                <a:sym typeface="Symbol" panose="05050102010706020507" pitchFamily="18" charset="2"/>
              </a:rPr>
              <a:t></a:t>
            </a:r>
            <a:r>
              <a:rPr lang="en-US" altLang="en-US" sz="2400" dirty="0" smtClean="0">
                <a:solidFill>
                  <a:srgbClr val="7030A0"/>
                </a:solidFill>
                <a:sym typeface="Symbol" panose="05050102010706020507" pitchFamily="18" charset="2"/>
              </a:rPr>
              <a:t>  </a:t>
            </a:r>
            <a:r>
              <a:rPr lang="en-US" altLang="en-US" sz="2400" dirty="0" smtClean="0">
                <a:sym typeface="Symbol" panose="05050102010706020507" pitchFamily="18" charset="2"/>
              </a:rPr>
              <a:t>to M[A, a]</a:t>
            </a:r>
          </a:p>
          <a:p>
            <a:pPr marL="1371600" lvl="2" indent="-457200">
              <a:buFont typeface="Calibri" panose="020F0502020204030204" pitchFamily="34" charset="0"/>
              <a:buAutoNum type="arabicPeriod"/>
            </a:pPr>
            <a:r>
              <a:rPr lang="en-US" altLang="en-US" sz="2400" dirty="0" smtClean="0">
                <a:sym typeface="Symbol" panose="05050102010706020507" pitchFamily="18" charset="2"/>
              </a:rPr>
              <a:t>If FIRST() =  , then for each terminal b  FOLLOW(A), </a:t>
            </a:r>
            <a:r>
              <a:rPr lang="en-US" altLang="en-US" sz="2400" b="1" dirty="0" smtClean="0">
                <a:solidFill>
                  <a:srgbClr val="7030A0"/>
                </a:solidFill>
                <a:sym typeface="Symbol" panose="05050102010706020507" pitchFamily="18" charset="2"/>
              </a:rPr>
              <a:t>add </a:t>
            </a:r>
            <a:r>
              <a:rPr lang="en-US" altLang="en-US" sz="2400" b="1" dirty="0" smtClean="0">
                <a:solidFill>
                  <a:srgbClr val="7030A0"/>
                </a:solidFill>
              </a:rPr>
              <a:t>A</a:t>
            </a:r>
            <a:r>
              <a:rPr lang="en-US" altLang="en-US" sz="2400" b="1" dirty="0" smtClean="0">
                <a:solidFill>
                  <a:srgbClr val="7030A0"/>
                </a:solidFill>
                <a:sym typeface="Symbol" panose="05050102010706020507" pitchFamily="18" charset="2"/>
              </a:rPr>
              <a:t>  to M[</a:t>
            </a:r>
            <a:r>
              <a:rPr lang="en-US" altLang="en-US" sz="2400" b="1" dirty="0" err="1" smtClean="0">
                <a:solidFill>
                  <a:srgbClr val="7030A0"/>
                </a:solidFill>
                <a:sym typeface="Symbol" panose="05050102010706020507" pitchFamily="18" charset="2"/>
              </a:rPr>
              <a:t>A,b</a:t>
            </a:r>
            <a:r>
              <a:rPr lang="en-US" altLang="en-US" sz="2400" b="1" dirty="0" smtClean="0">
                <a:solidFill>
                  <a:srgbClr val="7030A0"/>
                </a:solidFill>
                <a:sym typeface="Symbol" panose="05050102010706020507" pitchFamily="18" charset="2"/>
              </a:rPr>
              <a:t>]</a:t>
            </a:r>
          </a:p>
          <a:p>
            <a:pPr marL="1371600" lvl="2" indent="-457200">
              <a:buFont typeface="Calibri" panose="020F0502020204030204" pitchFamily="34" charset="0"/>
              <a:buAutoNum type="arabicPeriod"/>
            </a:pPr>
            <a:r>
              <a:rPr lang="en-US" altLang="en-US" sz="2400" dirty="0" smtClean="0">
                <a:sym typeface="Symbol" panose="05050102010706020507" pitchFamily="18" charset="2"/>
              </a:rPr>
              <a:t>If FIRST(</a:t>
            </a:r>
            <a:r>
              <a:rPr lang="en-US" altLang="en-US" sz="2400" dirty="0">
                <a:sym typeface="Symbol" panose="05050102010706020507" pitchFamily="18" charset="2"/>
              </a:rPr>
              <a:t>) </a:t>
            </a:r>
            <a:r>
              <a:rPr lang="en-US" altLang="en-US" sz="2400" dirty="0" smtClean="0">
                <a:sym typeface="Symbol" panose="05050102010706020507" pitchFamily="18" charset="2"/>
              </a:rPr>
              <a:t>=  and $ is in FOLLOW(A), </a:t>
            </a:r>
            <a:r>
              <a:rPr lang="en-US" altLang="en-US" sz="2400" b="1" dirty="0" smtClean="0">
                <a:solidFill>
                  <a:srgbClr val="7030A0"/>
                </a:solidFill>
                <a:sym typeface="Symbol" panose="05050102010706020507" pitchFamily="18" charset="2"/>
              </a:rPr>
              <a:t>add </a:t>
            </a:r>
            <a:r>
              <a:rPr lang="en-US" altLang="en-US" sz="2400" b="1" dirty="0" smtClean="0">
                <a:solidFill>
                  <a:srgbClr val="7030A0"/>
                </a:solidFill>
              </a:rPr>
              <a:t>A</a:t>
            </a:r>
            <a:r>
              <a:rPr lang="en-US" altLang="en-US" sz="2400" b="1" dirty="0" smtClean="0">
                <a:solidFill>
                  <a:srgbClr val="7030A0"/>
                </a:solidFill>
                <a:sym typeface="Symbol" panose="05050102010706020507" pitchFamily="18" charset="2"/>
              </a:rPr>
              <a:t>  </a:t>
            </a:r>
            <a:r>
              <a:rPr lang="en-US" altLang="en-US" sz="2400" dirty="0" smtClean="0">
                <a:solidFill>
                  <a:srgbClr val="7030A0"/>
                </a:solidFill>
                <a:sym typeface="Symbol" panose="05050102010706020507" pitchFamily="18" charset="2"/>
              </a:rPr>
              <a:t>to M[A,$]</a:t>
            </a:r>
          </a:p>
          <a:p>
            <a:pPr marL="1371600" lvl="2" indent="-457200">
              <a:buFont typeface="Calibri" panose="020F0502020204030204" pitchFamily="34" charset="0"/>
              <a:buAutoNum type="arabicPeriod"/>
            </a:pPr>
            <a:r>
              <a:rPr lang="en-US" altLang="en-US" sz="2400" dirty="0" smtClean="0">
                <a:sym typeface="Symbol" panose="05050102010706020507" pitchFamily="18" charset="2"/>
              </a:rPr>
              <a:t>Otherwise set </a:t>
            </a:r>
            <a:r>
              <a:rPr lang="en-US" altLang="en-US" sz="2400" dirty="0" smtClean="0">
                <a:solidFill>
                  <a:srgbClr val="FF0000"/>
                </a:solidFill>
                <a:sym typeface="Symbol" panose="05050102010706020507" pitchFamily="18" charset="2"/>
              </a:rPr>
              <a:t>M[</a:t>
            </a:r>
            <a:r>
              <a:rPr lang="en-US" altLang="en-US" sz="2400" dirty="0" err="1" smtClean="0">
                <a:solidFill>
                  <a:srgbClr val="FF0000"/>
                </a:solidFill>
                <a:sym typeface="Symbol" panose="05050102010706020507" pitchFamily="18" charset="2"/>
              </a:rPr>
              <a:t>A,a</a:t>
            </a:r>
            <a:r>
              <a:rPr lang="en-US" altLang="en-US" sz="2400" dirty="0" smtClean="0">
                <a:solidFill>
                  <a:srgbClr val="FF0000"/>
                </a:solidFill>
                <a:sym typeface="Symbol" panose="05050102010706020507" pitchFamily="18" charset="2"/>
              </a:rPr>
              <a:t>] to </a:t>
            </a:r>
            <a:r>
              <a:rPr lang="en-US" altLang="en-US" sz="2400" b="1" dirty="0" smtClean="0">
                <a:solidFill>
                  <a:srgbClr val="FF0000"/>
                </a:solidFill>
                <a:sym typeface="Symbol" panose="05050102010706020507" pitchFamily="18" charset="2"/>
              </a:rPr>
              <a:t>error</a:t>
            </a:r>
            <a:endParaRPr lang="en-US" altLang="en-US" sz="2400" dirty="0" smtClean="0">
              <a:solidFill>
                <a:srgbClr val="FF0000"/>
              </a:solidFill>
              <a:sym typeface="Symbol" panose="05050102010706020507" pitchFamily="18" charset="2"/>
            </a:endParaRPr>
          </a:p>
          <a:p>
            <a:pPr lvl="1"/>
            <a:endParaRPr lang="en-US" altLang="en-US" dirty="0" smtClean="0"/>
          </a:p>
        </p:txBody>
      </p:sp>
      <p:sp>
        <p:nvSpPr>
          <p:cNvPr id="60420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745288" y="6491288"/>
            <a:ext cx="2133600" cy="366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4CC45336-17A0-45EE-9504-8BEEE6CC0560}" type="slidenum">
              <a:rPr lang="en-US" altLang="en-US"/>
              <a:pPr eaLnBrk="1" hangingPunct="1"/>
              <a:t>65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7482920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Footer Placeholder 4"/>
          <p:cNvSpPr>
            <a:spLocks noGrp="1"/>
          </p:cNvSpPr>
          <p:nvPr>
            <p:ph type="ftr" sz="quarter" idx="4294967295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mtClean="0"/>
              <a:t>Csci465</a:t>
            </a:r>
          </a:p>
        </p:txBody>
      </p:sp>
      <p:sp>
        <p:nvSpPr>
          <p:cNvPr id="61443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6745288" y="6491288"/>
            <a:ext cx="2133600" cy="366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E46A0B31-6DA7-4544-88F0-FDCE45A12AD7}" type="slidenum">
              <a:rPr lang="en-US" altLang="en-US"/>
              <a:pPr eaLnBrk="1" hangingPunct="1"/>
              <a:t>66</a:t>
            </a:fld>
            <a:endParaRPr lang="en-US" altLang="en-US"/>
          </a:p>
        </p:txBody>
      </p:sp>
      <p:sp>
        <p:nvSpPr>
          <p:cNvPr id="2662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/>
              <a:t>Example : Table Driven</a:t>
            </a:r>
          </a:p>
        </p:txBody>
      </p:sp>
      <p:sp>
        <p:nvSpPr>
          <p:cNvPr id="6144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Consider the following grammar</a:t>
            </a:r>
          </a:p>
          <a:p>
            <a:pPr lvl="1" eaLnBrk="1" hangingPunct="1"/>
            <a:r>
              <a:rPr lang="en-US" altLang="en-US" smtClean="0"/>
              <a:t>E</a:t>
            </a:r>
            <a:r>
              <a:rPr lang="en-US" altLang="en-US" smtClean="0">
                <a:sym typeface="Symbol" panose="05050102010706020507" pitchFamily="18" charset="2"/>
              </a:rPr>
              <a:t>TE’</a:t>
            </a:r>
          </a:p>
          <a:p>
            <a:pPr lvl="1" eaLnBrk="1" hangingPunct="1"/>
            <a:r>
              <a:rPr lang="en-US" altLang="en-US" smtClean="0"/>
              <a:t>E’</a:t>
            </a:r>
            <a:r>
              <a:rPr lang="en-US" altLang="en-US" smtClean="0">
                <a:sym typeface="Symbol" panose="05050102010706020507" pitchFamily="18" charset="2"/>
              </a:rPr>
              <a:t>+TE’ |</a:t>
            </a:r>
          </a:p>
          <a:p>
            <a:pPr lvl="1" eaLnBrk="1" hangingPunct="1"/>
            <a:r>
              <a:rPr lang="en-US" altLang="en-US" smtClean="0"/>
              <a:t>T</a:t>
            </a:r>
            <a:r>
              <a:rPr lang="en-US" altLang="en-US" smtClean="0">
                <a:sym typeface="Symbol" panose="05050102010706020507" pitchFamily="18" charset="2"/>
              </a:rPr>
              <a:t>FT’</a:t>
            </a:r>
          </a:p>
          <a:p>
            <a:pPr lvl="1" eaLnBrk="1" hangingPunct="1"/>
            <a:r>
              <a:rPr lang="en-US" altLang="en-US" smtClean="0"/>
              <a:t>T’</a:t>
            </a:r>
            <a:r>
              <a:rPr lang="en-US" altLang="en-US" smtClean="0">
                <a:sym typeface="Symbol" panose="05050102010706020507" pitchFamily="18" charset="2"/>
              </a:rPr>
              <a:t>*FT’</a:t>
            </a:r>
          </a:p>
          <a:p>
            <a:pPr lvl="1" eaLnBrk="1" hangingPunct="1"/>
            <a:r>
              <a:rPr lang="en-US" altLang="en-US" smtClean="0"/>
              <a:t>F</a:t>
            </a:r>
            <a:r>
              <a:rPr lang="en-US" altLang="en-US" smtClean="0">
                <a:sym typeface="Symbol" panose="05050102010706020507" pitchFamily="18" charset="2"/>
              </a:rPr>
              <a:t>(E)|</a:t>
            </a:r>
            <a:r>
              <a:rPr lang="en-US" altLang="en-US" b="1" smtClean="0">
                <a:solidFill>
                  <a:srgbClr val="CC0000"/>
                </a:solidFill>
                <a:sym typeface="Symbol" panose="05050102010706020507" pitchFamily="18" charset="2"/>
              </a:rPr>
              <a:t> id</a:t>
            </a:r>
            <a:endParaRPr lang="en-US" altLang="en-US" smtClean="0">
              <a:sym typeface="Symbol" panose="05050102010706020507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24503384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2943"/>
            <a:ext cx="9144000" cy="6234112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>
            <a:off x="1517073" y="353291"/>
            <a:ext cx="0" cy="24003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V="1">
            <a:off x="301336" y="675409"/>
            <a:ext cx="5226628" cy="2078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>
            <a:off x="2815936" y="353291"/>
            <a:ext cx="20783" cy="250420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2914650" y="207818"/>
            <a:ext cx="2021031" cy="4364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</a:rPr>
              <a:t>Productions</a:t>
            </a:r>
            <a:endParaRPr lang="en-US" sz="2000" b="1" dirty="0">
              <a:solidFill>
                <a:schemeClr val="tx1"/>
              </a:solidFill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2141621" y="5149516"/>
            <a:ext cx="773029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5527964" y="5149516"/>
            <a:ext cx="773029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8617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2943"/>
            <a:ext cx="9144000" cy="6234112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>
            <a:off x="1517073" y="353291"/>
            <a:ext cx="0" cy="24003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V="1">
            <a:off x="301336" y="675409"/>
            <a:ext cx="5226628" cy="2078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>
            <a:off x="2815936" y="353291"/>
            <a:ext cx="20783" cy="250420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2914650" y="207818"/>
            <a:ext cx="2021031" cy="4364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</a:rPr>
              <a:t>Productions</a:t>
            </a:r>
            <a:endParaRPr lang="en-US" sz="2000" b="1" dirty="0">
              <a:solidFill>
                <a:schemeClr val="tx1"/>
              </a:solidFill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2141621" y="5149516"/>
            <a:ext cx="773029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5527964" y="5149516"/>
            <a:ext cx="773029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reeform 14"/>
          <p:cNvSpPr/>
          <p:nvPr/>
        </p:nvSpPr>
        <p:spPr>
          <a:xfrm>
            <a:off x="119650" y="851313"/>
            <a:ext cx="1059445" cy="4600370"/>
          </a:xfrm>
          <a:custGeom>
            <a:avLst/>
            <a:gdLst>
              <a:gd name="connsiteX0" fmla="*/ 1059445 w 1059445"/>
              <a:gd name="connsiteY0" fmla="*/ 4262108 h 4600370"/>
              <a:gd name="connsiteX1" fmla="*/ 193171 w 1059445"/>
              <a:gd name="connsiteY1" fmla="*/ 4226013 h 4600370"/>
              <a:gd name="connsiteX2" fmla="*/ 12697 w 1059445"/>
              <a:gd name="connsiteY2" fmla="*/ 460129 h 4600370"/>
              <a:gd name="connsiteX3" fmla="*/ 421771 w 1059445"/>
              <a:gd name="connsiteY3" fmla="*/ 63087 h 4600370"/>
              <a:gd name="connsiteX4" fmla="*/ 421771 w 1059445"/>
              <a:gd name="connsiteY4" fmla="*/ 63087 h 4600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59445" h="4600370">
                <a:moveTo>
                  <a:pt x="1059445" y="4262108"/>
                </a:moveTo>
                <a:cubicBezTo>
                  <a:pt x="713537" y="4560892"/>
                  <a:pt x="367629" y="4859676"/>
                  <a:pt x="193171" y="4226013"/>
                </a:cubicBezTo>
                <a:cubicBezTo>
                  <a:pt x="18713" y="3592350"/>
                  <a:pt x="-25403" y="1153950"/>
                  <a:pt x="12697" y="460129"/>
                </a:cubicBezTo>
                <a:cubicBezTo>
                  <a:pt x="50797" y="-233692"/>
                  <a:pt x="421771" y="63087"/>
                  <a:pt x="421771" y="63087"/>
                </a:cubicBezTo>
                <a:lnTo>
                  <a:pt x="421771" y="63087"/>
                </a:lnTo>
              </a:path>
            </a:pathLst>
          </a:custGeom>
          <a:noFill/>
          <a:ln w="28575">
            <a:solidFill>
              <a:srgbClr val="0070C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103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2943"/>
            <a:ext cx="9144000" cy="6234112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>
            <a:off x="1517073" y="353291"/>
            <a:ext cx="0" cy="24003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V="1">
            <a:off x="301336" y="675409"/>
            <a:ext cx="5226628" cy="2078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>
            <a:off x="2815936" y="353291"/>
            <a:ext cx="20783" cy="250420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2914650" y="207818"/>
            <a:ext cx="2021031" cy="4364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</a:rPr>
              <a:t>Productions</a:t>
            </a:r>
            <a:endParaRPr lang="en-US" sz="2000" b="1" dirty="0">
              <a:solidFill>
                <a:schemeClr val="tx1"/>
              </a:solidFill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3152274" y="5534527"/>
            <a:ext cx="773029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reeform 14"/>
          <p:cNvSpPr/>
          <p:nvPr/>
        </p:nvSpPr>
        <p:spPr>
          <a:xfrm>
            <a:off x="119650" y="1395663"/>
            <a:ext cx="1047413" cy="4427620"/>
          </a:xfrm>
          <a:custGeom>
            <a:avLst/>
            <a:gdLst>
              <a:gd name="connsiteX0" fmla="*/ 1059445 w 1059445"/>
              <a:gd name="connsiteY0" fmla="*/ 4262108 h 4600370"/>
              <a:gd name="connsiteX1" fmla="*/ 193171 w 1059445"/>
              <a:gd name="connsiteY1" fmla="*/ 4226013 h 4600370"/>
              <a:gd name="connsiteX2" fmla="*/ 12697 w 1059445"/>
              <a:gd name="connsiteY2" fmla="*/ 460129 h 4600370"/>
              <a:gd name="connsiteX3" fmla="*/ 421771 w 1059445"/>
              <a:gd name="connsiteY3" fmla="*/ 63087 h 4600370"/>
              <a:gd name="connsiteX4" fmla="*/ 421771 w 1059445"/>
              <a:gd name="connsiteY4" fmla="*/ 63087 h 4600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59445" h="4600370">
                <a:moveTo>
                  <a:pt x="1059445" y="4262108"/>
                </a:moveTo>
                <a:cubicBezTo>
                  <a:pt x="713537" y="4560892"/>
                  <a:pt x="367629" y="4859676"/>
                  <a:pt x="193171" y="4226013"/>
                </a:cubicBezTo>
                <a:cubicBezTo>
                  <a:pt x="18713" y="3592350"/>
                  <a:pt x="-25403" y="1153950"/>
                  <a:pt x="12697" y="460129"/>
                </a:cubicBezTo>
                <a:cubicBezTo>
                  <a:pt x="50797" y="-233692"/>
                  <a:pt x="421771" y="63087"/>
                  <a:pt x="421771" y="63087"/>
                </a:cubicBezTo>
                <a:lnTo>
                  <a:pt x="421771" y="63087"/>
                </a:lnTo>
              </a:path>
            </a:pathLst>
          </a:custGeom>
          <a:noFill/>
          <a:ln w="28575">
            <a:solidFill>
              <a:srgbClr val="0070C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123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41890" y="365126"/>
            <a:ext cx="8657240" cy="1325563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Significant of Grammars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8195" name="Content Placeholder 2"/>
          <p:cNvSpPr>
            <a:spLocks noGrp="1"/>
          </p:cNvSpPr>
          <p:nvPr>
            <p:ph idx="1"/>
          </p:nvPr>
        </p:nvSpPr>
        <p:spPr>
          <a:xfrm>
            <a:off x="108388" y="1917040"/>
            <a:ext cx="7886700" cy="4222657"/>
          </a:xfrm>
        </p:spPr>
        <p:txBody>
          <a:bodyPr/>
          <a:lstStyle/>
          <a:p>
            <a:r>
              <a:rPr lang="en-US" altLang="en-US" dirty="0" smtClean="0"/>
              <a:t>Significant of Grammars</a:t>
            </a:r>
          </a:p>
          <a:p>
            <a:pPr lvl="1"/>
            <a:r>
              <a:rPr lang="en-US" altLang="en-US" dirty="0" smtClean="0"/>
              <a:t>Provides a precise, </a:t>
            </a:r>
            <a:r>
              <a:rPr lang="en-US" altLang="en-US" dirty="0" smtClean="0">
                <a:solidFill>
                  <a:srgbClr val="FF0000"/>
                </a:solidFill>
              </a:rPr>
              <a:t>easy-to-understand</a:t>
            </a:r>
            <a:r>
              <a:rPr lang="en-US" altLang="en-US" dirty="0" smtClean="0"/>
              <a:t> syntactic specifications</a:t>
            </a:r>
          </a:p>
          <a:p>
            <a:pPr lvl="1"/>
            <a:r>
              <a:rPr lang="en-US" altLang="en-US" dirty="0" smtClean="0"/>
              <a:t>Automates the construction of an efficient parser</a:t>
            </a:r>
          </a:p>
          <a:p>
            <a:pPr lvl="1"/>
            <a:r>
              <a:rPr lang="en-US" altLang="en-US" dirty="0" smtClean="0"/>
              <a:t>Supports  </a:t>
            </a:r>
            <a:r>
              <a:rPr lang="en-US" altLang="en-US" dirty="0" smtClean="0">
                <a:solidFill>
                  <a:srgbClr val="0070C0"/>
                </a:solidFill>
              </a:rPr>
              <a:t>maintainability </a:t>
            </a:r>
            <a:r>
              <a:rPr lang="en-US" altLang="en-US" dirty="0" smtClean="0"/>
              <a:t>of an existing language implementation by adding  new programming constructs</a:t>
            </a:r>
          </a:p>
        </p:txBody>
      </p:sp>
      <p:sp>
        <p:nvSpPr>
          <p:cNvPr id="8196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745288" y="6491288"/>
            <a:ext cx="2133600" cy="366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B70776F1-A39E-492F-B548-6021CCFAEBD9}" type="slidenum">
              <a:rPr lang="en-US" altLang="en-US"/>
              <a:pPr eaLnBrk="1" hangingPunct="1"/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2493809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2943"/>
            <a:ext cx="9144000" cy="6234112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>
            <a:off x="1517073" y="353291"/>
            <a:ext cx="0" cy="24003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V="1">
            <a:off x="301336" y="675409"/>
            <a:ext cx="5226628" cy="2078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>
            <a:off x="2815936" y="353291"/>
            <a:ext cx="20783" cy="250420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2914650" y="207818"/>
            <a:ext cx="2021031" cy="4364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</a:rPr>
              <a:t>Productions</a:t>
            </a:r>
            <a:endParaRPr lang="en-US" sz="2000" b="1" dirty="0">
              <a:solidFill>
                <a:schemeClr val="tx1"/>
              </a:solidFill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3152274" y="5534527"/>
            <a:ext cx="773029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6394238" y="5534527"/>
            <a:ext cx="773029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1517073" y="1540042"/>
            <a:ext cx="925338" cy="3814011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7304627" y="5534527"/>
            <a:ext cx="773029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4777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2943"/>
            <a:ext cx="9144000" cy="6234112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>
            <a:off x="1517073" y="353291"/>
            <a:ext cx="0" cy="24003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V="1">
            <a:off x="301336" y="675409"/>
            <a:ext cx="5226628" cy="2078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>
            <a:off x="2815936" y="353291"/>
            <a:ext cx="20783" cy="250420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2914650" y="207818"/>
            <a:ext cx="2021031" cy="4364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</a:rPr>
              <a:t>Productions</a:t>
            </a:r>
            <a:endParaRPr lang="en-US" sz="2000" b="1" dirty="0">
              <a:solidFill>
                <a:schemeClr val="tx1"/>
              </a:solidFill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2141621" y="5907506"/>
            <a:ext cx="773029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5527964" y="5907506"/>
            <a:ext cx="773029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reeform 11"/>
          <p:cNvSpPr/>
          <p:nvPr/>
        </p:nvSpPr>
        <p:spPr>
          <a:xfrm>
            <a:off x="85025" y="1913021"/>
            <a:ext cx="1118133" cy="4187941"/>
          </a:xfrm>
          <a:custGeom>
            <a:avLst/>
            <a:gdLst>
              <a:gd name="connsiteX0" fmla="*/ 1118133 w 1118133"/>
              <a:gd name="connsiteY0" fmla="*/ 3874168 h 4187941"/>
              <a:gd name="connsiteX1" fmla="*/ 95449 w 1118133"/>
              <a:gd name="connsiteY1" fmla="*/ 3886200 h 4187941"/>
              <a:gd name="connsiteX2" fmla="*/ 71386 w 1118133"/>
              <a:gd name="connsiteY2" fmla="*/ 709863 h 4187941"/>
              <a:gd name="connsiteX3" fmla="*/ 336080 w 1118133"/>
              <a:gd name="connsiteY3" fmla="*/ 0 h 4187941"/>
              <a:gd name="connsiteX4" fmla="*/ 336080 w 1118133"/>
              <a:gd name="connsiteY4" fmla="*/ 0 h 4187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8133" h="4187941">
                <a:moveTo>
                  <a:pt x="1118133" y="3874168"/>
                </a:moveTo>
                <a:cubicBezTo>
                  <a:pt x="694020" y="4143876"/>
                  <a:pt x="269907" y="4413584"/>
                  <a:pt x="95449" y="3886200"/>
                </a:cubicBezTo>
                <a:cubicBezTo>
                  <a:pt x="-79009" y="3358816"/>
                  <a:pt x="31281" y="1357563"/>
                  <a:pt x="71386" y="709863"/>
                </a:cubicBezTo>
                <a:cubicBezTo>
                  <a:pt x="111491" y="62163"/>
                  <a:pt x="336080" y="0"/>
                  <a:pt x="336080" y="0"/>
                </a:cubicBezTo>
                <a:lnTo>
                  <a:pt x="336080" y="0"/>
                </a:lnTo>
              </a:path>
            </a:pathLst>
          </a:custGeom>
          <a:noFill/>
          <a:ln w="57150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066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Implication of Algorithm 4.31</a:t>
            </a:r>
            <a:endParaRPr lang="en-US" dirty="0"/>
          </a:p>
        </p:txBody>
      </p:sp>
      <p:sp>
        <p:nvSpPr>
          <p:cNvPr id="63491" name="Content Placeholder 2"/>
          <p:cNvSpPr>
            <a:spLocks noGrp="1"/>
          </p:cNvSpPr>
          <p:nvPr>
            <p:ph idx="1"/>
          </p:nvPr>
        </p:nvSpPr>
        <p:spPr>
          <a:xfrm>
            <a:off x="628650" y="1956454"/>
            <a:ext cx="8407066" cy="4222657"/>
          </a:xfrm>
        </p:spPr>
        <p:txBody>
          <a:bodyPr/>
          <a:lstStyle/>
          <a:p>
            <a:r>
              <a:rPr lang="en-US" altLang="en-US" dirty="0" smtClean="0">
                <a:solidFill>
                  <a:srgbClr val="7030A0"/>
                </a:solidFill>
              </a:rPr>
              <a:t>The algorithm can be applied to any grammar G to produce a </a:t>
            </a:r>
            <a:r>
              <a:rPr lang="en-US" altLang="en-US" u="sng" dirty="0" smtClean="0">
                <a:solidFill>
                  <a:srgbClr val="7030A0"/>
                </a:solidFill>
              </a:rPr>
              <a:t>parsing table</a:t>
            </a:r>
          </a:p>
          <a:p>
            <a:r>
              <a:rPr lang="en-US" altLang="en-US" dirty="0" smtClean="0">
                <a:solidFill>
                  <a:srgbClr val="0070C0"/>
                </a:solidFill>
              </a:rPr>
              <a:t>For any LL(1) grammar, each parsing table entry uniquely identifies a production or signals an error</a:t>
            </a:r>
          </a:p>
          <a:p>
            <a:r>
              <a:rPr lang="en-US" altLang="en-US" dirty="0" smtClean="0">
                <a:solidFill>
                  <a:srgbClr val="FF0000"/>
                </a:solidFill>
              </a:rPr>
              <a:t>Note:</a:t>
            </a:r>
          </a:p>
          <a:p>
            <a:pPr lvl="1"/>
            <a:r>
              <a:rPr lang="en-US" altLang="en-US" dirty="0" smtClean="0">
                <a:solidFill>
                  <a:srgbClr val="FF0000"/>
                </a:solidFill>
              </a:rPr>
              <a:t>For Grammar G that is not LL(1), we may have multiple entries!!!</a:t>
            </a:r>
          </a:p>
        </p:txBody>
      </p:sp>
      <p:sp>
        <p:nvSpPr>
          <p:cNvPr id="63492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745288" y="6491288"/>
            <a:ext cx="2133600" cy="366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D06560FF-B796-480F-BD6F-7053D8475413}" type="slidenum">
              <a:rPr lang="en-US" altLang="en-US"/>
              <a:pPr eaLnBrk="1" hangingPunct="1"/>
              <a:t>72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76575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Footer Placeholder 4"/>
          <p:cNvSpPr>
            <a:spLocks noGrp="1"/>
          </p:cNvSpPr>
          <p:nvPr>
            <p:ph type="ftr" sz="quarter" idx="4294967295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mtClean="0"/>
              <a:t>Csci465</a:t>
            </a:r>
          </a:p>
        </p:txBody>
      </p:sp>
      <p:sp>
        <p:nvSpPr>
          <p:cNvPr id="64515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6745288" y="6491288"/>
            <a:ext cx="2133600" cy="366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3F2870DB-02B6-4812-A54C-F7740D898500}" type="slidenum">
              <a:rPr lang="en-US" altLang="en-US"/>
              <a:pPr eaLnBrk="1" hangingPunct="1"/>
              <a:t>73</a:t>
            </a:fld>
            <a:endParaRPr lang="en-US" altLang="en-US"/>
          </a:p>
        </p:txBody>
      </p:sp>
      <p:sp>
        <p:nvSpPr>
          <p:cNvPr id="23556" name="Rectangle 2"/>
          <p:cNvSpPr>
            <a:spLocks noGrp="1" noChangeArrowheads="1"/>
          </p:cNvSpPr>
          <p:nvPr>
            <p:ph type="title"/>
          </p:nvPr>
        </p:nvSpPr>
        <p:spPr>
          <a:xfrm>
            <a:off x="249382" y="365126"/>
            <a:ext cx="8265968" cy="1325563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/>
              <a:t>Non-recursive Predictive Parsing: Table-driven</a:t>
            </a:r>
          </a:p>
        </p:txBody>
      </p:sp>
      <p:sp>
        <p:nvSpPr>
          <p:cNvPr id="6451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5863" y="1956454"/>
            <a:ext cx="8903915" cy="4222657"/>
          </a:xfrm>
        </p:spPr>
        <p:txBody>
          <a:bodyPr>
            <a:no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altLang="en-US" dirty="0" smtClean="0"/>
              <a:t>Table-driven approach parser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800" dirty="0" smtClean="0">
                <a:solidFill>
                  <a:srgbClr val="0070C0"/>
                </a:solidFill>
              </a:rPr>
              <a:t>Input buffer 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en-US" sz="2800" dirty="0" smtClean="0">
                <a:solidFill>
                  <a:srgbClr val="0070C0"/>
                </a:solidFill>
              </a:rPr>
              <a:t>contains the string to be parsed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800" dirty="0" smtClean="0">
                <a:solidFill>
                  <a:srgbClr val="CC66FF"/>
                </a:solidFill>
              </a:rPr>
              <a:t>A stack (used stack instead of recursive calls)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en-US" sz="2800" dirty="0" smtClean="0">
                <a:solidFill>
                  <a:srgbClr val="CC66FF"/>
                </a:solidFill>
              </a:rPr>
              <a:t>Grammar symbols with $ at the bottom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800" dirty="0" smtClean="0"/>
              <a:t>A parsing table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en-US" sz="2800" dirty="0" smtClean="0"/>
              <a:t>Two-dimensional array </a:t>
            </a:r>
            <a:r>
              <a:rPr lang="en-US" altLang="en-US" sz="2800" dirty="0" smtClean="0">
                <a:solidFill>
                  <a:srgbClr val="C00000"/>
                </a:solidFill>
              </a:rPr>
              <a:t>M[A, a] </a:t>
            </a:r>
            <a:r>
              <a:rPr lang="en-US" altLang="en-US" sz="2800" dirty="0" smtClean="0"/>
              <a:t>indexed by non-terminal A and terminal a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800" dirty="0" smtClean="0">
                <a:solidFill>
                  <a:srgbClr val="00B050"/>
                </a:solidFill>
              </a:rPr>
              <a:t>Output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en-US" sz="2800" dirty="0" smtClean="0">
                <a:solidFill>
                  <a:srgbClr val="00B050"/>
                </a:solidFill>
              </a:rPr>
              <a:t>Desired code (or call to error recovery routine)</a:t>
            </a:r>
          </a:p>
        </p:txBody>
      </p:sp>
    </p:spTree>
    <p:extLst>
      <p:ext uri="{BB962C8B-B14F-4D97-AF65-F5344CB8AC3E}">
        <p14:creationId xmlns:p14="http://schemas.microsoft.com/office/powerpoint/2010/main" val="304627405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Footer Placeholder 4"/>
          <p:cNvSpPr>
            <a:spLocks noGrp="1"/>
          </p:cNvSpPr>
          <p:nvPr>
            <p:ph type="ftr" sz="quarter" idx="4294967295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mtClean="0"/>
              <a:t>Csci465</a:t>
            </a:r>
          </a:p>
        </p:txBody>
      </p:sp>
      <p:sp>
        <p:nvSpPr>
          <p:cNvPr id="66563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6745288" y="6491288"/>
            <a:ext cx="2133600" cy="366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AE0D345F-A874-4FFB-AC68-92EF6F3C83D0}" type="slidenum">
              <a:rPr lang="en-US" altLang="en-US"/>
              <a:pPr eaLnBrk="1" hangingPunct="1"/>
              <a:t>74</a:t>
            </a:fld>
            <a:endParaRPr lang="en-US" altLang="en-US"/>
          </a:p>
        </p:txBody>
      </p:sp>
      <p:sp>
        <p:nvSpPr>
          <p:cNvPr id="2458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65126"/>
            <a:ext cx="8515350" cy="1325563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/>
              <a:t>The semantics of parser</a:t>
            </a:r>
          </a:p>
        </p:txBody>
      </p:sp>
      <p:sp>
        <p:nvSpPr>
          <p:cNvPr id="6656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3404" y="1856628"/>
            <a:ext cx="8733559" cy="4222657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dirty="0" smtClean="0"/>
              <a:t>The behavior of the parser can be specified in terms of its configurations</a:t>
            </a:r>
          </a:p>
          <a:p>
            <a:pPr lvl="1" eaLnBrk="1" hangingPunct="1"/>
            <a:r>
              <a:rPr lang="en-US" altLang="en-US" sz="2800" dirty="0" smtClean="0"/>
              <a:t>Initial configuration consists of</a:t>
            </a:r>
            <a:r>
              <a:rPr lang="en-US" altLang="en-US" sz="2800" dirty="0" smtClean="0">
                <a:solidFill>
                  <a:srgbClr val="FF0000"/>
                </a:solidFill>
              </a:rPr>
              <a:t> </a:t>
            </a:r>
            <a:r>
              <a:rPr lang="en-US" altLang="en-US" sz="2800" dirty="0" smtClean="0">
                <a:solidFill>
                  <a:srgbClr val="3399FF"/>
                </a:solidFill>
              </a:rPr>
              <a:t>w</a:t>
            </a:r>
            <a:r>
              <a:rPr lang="en-US" altLang="en-US" sz="2800" dirty="0" smtClean="0">
                <a:solidFill>
                  <a:srgbClr val="FF0000"/>
                </a:solidFill>
              </a:rPr>
              <a:t>$</a:t>
            </a:r>
            <a:r>
              <a:rPr lang="en-US" altLang="en-US" sz="2800" dirty="0" smtClean="0"/>
              <a:t> in the input buffer</a:t>
            </a:r>
          </a:p>
          <a:p>
            <a:pPr lvl="2" eaLnBrk="1" hangingPunct="1"/>
            <a:r>
              <a:rPr lang="en-US" altLang="en-US" sz="2800" i="1" dirty="0" smtClean="0"/>
              <a:t>Where </a:t>
            </a:r>
          </a:p>
          <a:p>
            <a:pPr lvl="3" eaLnBrk="1" hangingPunct="1"/>
            <a:r>
              <a:rPr lang="en-US" altLang="en-US" sz="2800" dirty="0" smtClean="0">
                <a:solidFill>
                  <a:srgbClr val="0070C0"/>
                </a:solidFill>
              </a:rPr>
              <a:t>w is the string of input symbol</a:t>
            </a:r>
          </a:p>
          <a:p>
            <a:pPr lvl="3" eaLnBrk="1" hangingPunct="1"/>
            <a:r>
              <a:rPr lang="en-US" altLang="en-US" sz="2800" dirty="0" smtClean="0">
                <a:solidFill>
                  <a:srgbClr val="FF0000"/>
                </a:solidFill>
              </a:rPr>
              <a:t>$</a:t>
            </a:r>
            <a:r>
              <a:rPr lang="en-US" altLang="en-US" sz="2800" dirty="0" smtClean="0"/>
              <a:t>  (</a:t>
            </a:r>
            <a:r>
              <a:rPr lang="en-US" altLang="en-US" sz="2800" dirty="0" smtClean="0">
                <a:solidFill>
                  <a:srgbClr val="FF0000"/>
                </a:solidFill>
              </a:rPr>
              <a:t>end of input marker</a:t>
            </a:r>
            <a:r>
              <a:rPr lang="en-US" altLang="en-US" sz="2800" dirty="0" smtClean="0"/>
              <a:t>)</a:t>
            </a:r>
          </a:p>
          <a:p>
            <a:pPr lvl="1" eaLnBrk="1" hangingPunct="1"/>
            <a:r>
              <a:rPr lang="en-US" altLang="en-US" sz="2800" dirty="0" smtClean="0">
                <a:solidFill>
                  <a:srgbClr val="00B050"/>
                </a:solidFill>
              </a:rPr>
              <a:t>S:  Start symbol on top of the stack</a:t>
            </a:r>
          </a:p>
        </p:txBody>
      </p:sp>
    </p:spTree>
    <p:extLst>
      <p:ext uri="{BB962C8B-B14F-4D97-AF65-F5344CB8AC3E}">
        <p14:creationId xmlns:p14="http://schemas.microsoft.com/office/powerpoint/2010/main" val="414049458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Model of a table-driven predictive parser</a:t>
            </a:r>
            <a:endParaRPr lang="en-US" dirty="0"/>
          </a:p>
        </p:txBody>
      </p:sp>
      <p:sp>
        <p:nvSpPr>
          <p:cNvPr id="65539" name="Slide Number Placeholder 2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842973BF-BCC0-4779-9CF8-A91B334DD718}" type="slidenum">
              <a:rPr lang="en-US" altLang="en-US"/>
              <a:pPr eaLnBrk="1" hangingPunct="1"/>
              <a:t>75</a:t>
            </a:fld>
            <a:endParaRPr lang="en-US" altLang="en-US"/>
          </a:p>
        </p:txBody>
      </p:sp>
      <p:sp>
        <p:nvSpPr>
          <p:cNvPr id="4" name="Rectangle 3"/>
          <p:cNvSpPr/>
          <p:nvPr/>
        </p:nvSpPr>
        <p:spPr>
          <a:xfrm>
            <a:off x="3821113" y="3411538"/>
            <a:ext cx="1595437" cy="1195387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PP-Program</a:t>
            </a:r>
          </a:p>
        </p:txBody>
      </p:sp>
      <p:sp>
        <p:nvSpPr>
          <p:cNvPr id="5" name="Rectangle 4"/>
          <p:cNvSpPr/>
          <p:nvPr/>
        </p:nvSpPr>
        <p:spPr>
          <a:xfrm>
            <a:off x="3833813" y="5076825"/>
            <a:ext cx="1593850" cy="1195388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Parsing Table M</a:t>
            </a:r>
          </a:p>
        </p:txBody>
      </p:sp>
      <p:sp>
        <p:nvSpPr>
          <p:cNvPr id="6" name="Rectangle 5"/>
          <p:cNvSpPr/>
          <p:nvPr/>
        </p:nvSpPr>
        <p:spPr>
          <a:xfrm>
            <a:off x="2320925" y="2160590"/>
            <a:ext cx="4806950" cy="7000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3600" b="1" dirty="0">
                <a:solidFill>
                  <a:schemeClr val="bg1"/>
                </a:solidFill>
              </a:rPr>
              <a:t>Input</a:t>
            </a:r>
          </a:p>
        </p:txBody>
      </p:sp>
      <p:sp>
        <p:nvSpPr>
          <p:cNvPr id="7" name="Rectangle 6"/>
          <p:cNvSpPr/>
          <p:nvPr/>
        </p:nvSpPr>
        <p:spPr>
          <a:xfrm>
            <a:off x="1547813" y="3282950"/>
            <a:ext cx="679450" cy="2320925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stack</a:t>
            </a:r>
          </a:p>
        </p:txBody>
      </p:sp>
      <p:cxnSp>
        <p:nvCxnSpPr>
          <p:cNvPr id="9" name="Straight Arrow Connector 8"/>
          <p:cNvCxnSpPr>
            <a:stCxn id="4" idx="0"/>
          </p:cNvCxnSpPr>
          <p:nvPr/>
        </p:nvCxnSpPr>
        <p:spPr>
          <a:xfrm flipV="1">
            <a:off x="4619625" y="2836863"/>
            <a:ext cx="246063" cy="574675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4" idx="1"/>
          </p:cNvCxnSpPr>
          <p:nvPr/>
        </p:nvCxnSpPr>
        <p:spPr>
          <a:xfrm flipH="1" flipV="1">
            <a:off x="2203450" y="3422650"/>
            <a:ext cx="1617663" cy="587375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4" idx="2"/>
            <a:endCxn id="5" idx="0"/>
          </p:cNvCxnSpPr>
          <p:nvPr/>
        </p:nvCxnSpPr>
        <p:spPr>
          <a:xfrm>
            <a:off x="4619625" y="4606925"/>
            <a:ext cx="11113" cy="4699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4" idx="3"/>
            <a:endCxn id="17" idx="1"/>
          </p:cNvCxnSpPr>
          <p:nvPr/>
        </p:nvCxnSpPr>
        <p:spPr>
          <a:xfrm>
            <a:off x="5416550" y="4009232"/>
            <a:ext cx="1101725" cy="442119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6518275" y="3716338"/>
            <a:ext cx="2074863" cy="147002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3200" b="1" dirty="0">
                <a:solidFill>
                  <a:schemeClr val="bg1"/>
                </a:solidFill>
              </a:rPr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258396858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Model of a table-driven predictive parser using Stack (no recursion)</a:t>
            </a:r>
            <a:endParaRPr lang="en-US" dirty="0"/>
          </a:p>
        </p:txBody>
      </p:sp>
      <p:sp>
        <p:nvSpPr>
          <p:cNvPr id="67587" name="Slide Number Placeholder 2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BCFF89A5-20CC-4AFF-9F40-11421A8A0D7D}" type="slidenum">
              <a:rPr lang="en-US" altLang="en-US"/>
              <a:pPr eaLnBrk="1" hangingPunct="1"/>
              <a:t>76</a:t>
            </a:fld>
            <a:endParaRPr lang="en-US" altLang="en-US"/>
          </a:p>
        </p:txBody>
      </p:sp>
      <p:pic>
        <p:nvPicPr>
          <p:cNvPr id="67588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338" y="1931988"/>
            <a:ext cx="8789987" cy="468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Straight Arrow Connector 5"/>
          <p:cNvCxnSpPr/>
          <p:nvPr/>
        </p:nvCxnSpPr>
        <p:spPr>
          <a:xfrm flipV="1">
            <a:off x="1576388" y="4629150"/>
            <a:ext cx="290512" cy="39052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5876925" y="2533650"/>
            <a:ext cx="685800" cy="40957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6600825" y="2809875"/>
            <a:ext cx="1876425" cy="3714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sz="1400" b="1" dirty="0">
                <a:solidFill>
                  <a:schemeClr val="tx1"/>
                </a:solidFill>
              </a:rPr>
              <a:t>End of input marker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00050" y="4914900"/>
            <a:ext cx="1876425" cy="3714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sz="1400" b="1" dirty="0">
                <a:solidFill>
                  <a:schemeClr val="tx1"/>
                </a:solidFill>
              </a:rPr>
              <a:t>End of input marker</a:t>
            </a:r>
          </a:p>
        </p:txBody>
      </p:sp>
    </p:spTree>
    <p:extLst>
      <p:ext uri="{BB962C8B-B14F-4D97-AF65-F5344CB8AC3E}">
        <p14:creationId xmlns:p14="http://schemas.microsoft.com/office/powerpoint/2010/main" val="243239944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Footer Placeholder 4"/>
          <p:cNvSpPr>
            <a:spLocks noGrp="1"/>
          </p:cNvSpPr>
          <p:nvPr>
            <p:ph type="ftr" sz="quarter" idx="4294967295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mtClean="0"/>
              <a:t>Csci465</a:t>
            </a:r>
          </a:p>
        </p:txBody>
      </p:sp>
      <p:sp>
        <p:nvSpPr>
          <p:cNvPr id="68611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6745288" y="6491288"/>
            <a:ext cx="2133600" cy="366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4DD183FB-6A10-452C-BC2E-47CD2E805219}" type="slidenum">
              <a:rPr lang="en-US" altLang="en-US"/>
              <a:pPr eaLnBrk="1" hangingPunct="1"/>
              <a:t>77</a:t>
            </a:fld>
            <a:endParaRPr lang="en-US" altLang="en-US"/>
          </a:p>
        </p:txBody>
      </p:sp>
      <p:sp>
        <p:nvSpPr>
          <p:cNvPr id="2560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65126"/>
            <a:ext cx="8515350" cy="1325563"/>
          </a:xfrm>
        </p:spPr>
        <p:txBody>
          <a:bodyPr/>
          <a:lstStyle/>
          <a:p>
            <a:pPr eaLnBrk="1" hangingPunct="1">
              <a:defRPr/>
            </a:pPr>
            <a:r>
              <a:rPr lang="en-US" sz="4000" dirty="0" smtClean="0"/>
              <a:t>Program using parsing table (pg22 in ASU)</a:t>
            </a:r>
          </a:p>
        </p:txBody>
      </p:sp>
      <p:sp>
        <p:nvSpPr>
          <p:cNvPr id="68613" name="TextBox 7"/>
          <p:cNvSpPr txBox="1">
            <a:spLocks noChangeArrowheads="1"/>
          </p:cNvSpPr>
          <p:nvPr/>
        </p:nvSpPr>
        <p:spPr bwMode="auto">
          <a:xfrm>
            <a:off x="100445" y="1835394"/>
            <a:ext cx="78867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600" dirty="0"/>
              <a:t>Algorithm :</a:t>
            </a:r>
            <a:r>
              <a:rPr lang="en-US" altLang="en-US" sz="1600" dirty="0" smtClean="0"/>
              <a:t>Non-Recursive Predictive Parser</a:t>
            </a:r>
            <a:endParaRPr lang="en-US" altLang="en-US" sz="1600" dirty="0"/>
          </a:p>
          <a:p>
            <a:pPr eaLnBrk="1" hangingPunct="1"/>
            <a:r>
              <a:rPr lang="en-US" altLang="en-US" sz="1600" dirty="0">
                <a:solidFill>
                  <a:srgbClr val="FF0000"/>
                </a:solidFill>
              </a:rPr>
              <a:t>Input: </a:t>
            </a:r>
            <a:r>
              <a:rPr lang="en-US" altLang="en-US" sz="1600" dirty="0" smtClean="0">
                <a:solidFill>
                  <a:srgbClr val="FF0000"/>
                </a:solidFill>
              </a:rPr>
              <a:t>   A </a:t>
            </a:r>
            <a:r>
              <a:rPr lang="en-US" altLang="en-US" sz="1600" dirty="0">
                <a:solidFill>
                  <a:srgbClr val="FF0000"/>
                </a:solidFill>
              </a:rPr>
              <a:t>string w and a Parsing table M for </a:t>
            </a:r>
            <a:r>
              <a:rPr lang="en-US" altLang="en-US" sz="1600" dirty="0" smtClean="0">
                <a:solidFill>
                  <a:srgbClr val="FF0000"/>
                </a:solidFill>
              </a:rPr>
              <a:t>Grammar G</a:t>
            </a:r>
            <a:endParaRPr lang="en-US" altLang="en-US" sz="1600" dirty="0">
              <a:solidFill>
                <a:srgbClr val="FF0000"/>
              </a:solidFill>
            </a:endParaRPr>
          </a:p>
          <a:p>
            <a:pPr eaLnBrk="1" hangingPunct="1"/>
            <a:r>
              <a:rPr lang="en-US" altLang="en-US" sz="1600" dirty="0" smtClean="0">
                <a:solidFill>
                  <a:srgbClr val="00B050"/>
                </a:solidFill>
              </a:rPr>
              <a:t>Output: </a:t>
            </a:r>
            <a:r>
              <a:rPr lang="en-US" altLang="en-US" sz="1600" dirty="0">
                <a:solidFill>
                  <a:srgbClr val="00B050"/>
                </a:solidFill>
              </a:rPr>
              <a:t>if w is in L(G) a leftmost derivation of w; otherwise, an error </a:t>
            </a:r>
            <a:r>
              <a:rPr lang="en-US" altLang="en-US" sz="1600" dirty="0" smtClean="0">
                <a:solidFill>
                  <a:srgbClr val="00B050"/>
                </a:solidFill>
              </a:rPr>
              <a:t>indication</a:t>
            </a:r>
            <a:endParaRPr lang="en-US" altLang="en-US" sz="1600" dirty="0">
              <a:solidFill>
                <a:srgbClr val="00B050"/>
              </a:solidFill>
            </a:endParaRPr>
          </a:p>
        </p:txBody>
      </p:sp>
      <p:pic>
        <p:nvPicPr>
          <p:cNvPr id="68614" name="Picture 7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315695" y="2997157"/>
            <a:ext cx="6746875" cy="3724318"/>
          </a:xfrm>
          <a:noFill/>
        </p:spPr>
      </p:pic>
      <p:sp>
        <p:nvSpPr>
          <p:cNvPr id="7" name="Rectangle 6"/>
          <p:cNvSpPr/>
          <p:nvPr/>
        </p:nvSpPr>
        <p:spPr>
          <a:xfrm>
            <a:off x="1497013" y="6172200"/>
            <a:ext cx="4629150" cy="3540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759766" y="2811097"/>
            <a:ext cx="1230569" cy="3721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</a:rPr>
              <a:t>Method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008297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Footer Placeholder 4"/>
          <p:cNvSpPr>
            <a:spLocks noGrp="1"/>
          </p:cNvSpPr>
          <p:nvPr>
            <p:ph type="ftr" sz="quarter" idx="4294967295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mtClean="0"/>
              <a:t>Csci465</a:t>
            </a:r>
          </a:p>
        </p:txBody>
      </p:sp>
      <p:sp>
        <p:nvSpPr>
          <p:cNvPr id="69635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6745288" y="6491288"/>
            <a:ext cx="2133600" cy="366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AFA97759-90E4-46C1-9109-81F347988440}" type="slidenum">
              <a:rPr lang="en-US" altLang="en-US"/>
              <a:pPr eaLnBrk="1" hangingPunct="1"/>
              <a:t>78</a:t>
            </a:fld>
            <a:endParaRPr lang="en-US" altLang="en-US"/>
          </a:p>
        </p:txBody>
      </p:sp>
      <p:sp>
        <p:nvSpPr>
          <p:cNvPr id="2662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/>
              <a:t>Example : Table driven</a:t>
            </a:r>
          </a:p>
        </p:txBody>
      </p:sp>
      <p:sp>
        <p:nvSpPr>
          <p:cNvPr id="6963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Consider the following grammar</a:t>
            </a:r>
          </a:p>
          <a:p>
            <a:pPr lvl="1" eaLnBrk="1" hangingPunct="1"/>
            <a:r>
              <a:rPr lang="en-US" altLang="en-US" smtClean="0"/>
              <a:t>E</a:t>
            </a:r>
            <a:r>
              <a:rPr lang="en-US" altLang="en-US" smtClean="0">
                <a:sym typeface="Symbol" panose="05050102010706020507" pitchFamily="18" charset="2"/>
              </a:rPr>
              <a:t>TE’</a:t>
            </a:r>
          </a:p>
          <a:p>
            <a:pPr lvl="1" eaLnBrk="1" hangingPunct="1"/>
            <a:r>
              <a:rPr lang="en-US" altLang="en-US" smtClean="0"/>
              <a:t>E’</a:t>
            </a:r>
            <a:r>
              <a:rPr lang="en-US" altLang="en-US" smtClean="0">
                <a:sym typeface="Symbol" panose="05050102010706020507" pitchFamily="18" charset="2"/>
              </a:rPr>
              <a:t>+TE’ |</a:t>
            </a:r>
          </a:p>
          <a:p>
            <a:pPr lvl="1" eaLnBrk="1" hangingPunct="1"/>
            <a:r>
              <a:rPr lang="en-US" altLang="en-US" smtClean="0"/>
              <a:t>T</a:t>
            </a:r>
            <a:r>
              <a:rPr lang="en-US" altLang="en-US" smtClean="0">
                <a:sym typeface="Symbol" panose="05050102010706020507" pitchFamily="18" charset="2"/>
              </a:rPr>
              <a:t>FT’</a:t>
            </a:r>
          </a:p>
          <a:p>
            <a:pPr lvl="1" eaLnBrk="1" hangingPunct="1"/>
            <a:r>
              <a:rPr lang="en-US" altLang="en-US" smtClean="0"/>
              <a:t>T’</a:t>
            </a:r>
            <a:r>
              <a:rPr lang="en-US" altLang="en-US" smtClean="0">
                <a:sym typeface="Symbol" panose="05050102010706020507" pitchFamily="18" charset="2"/>
              </a:rPr>
              <a:t>*FT’</a:t>
            </a:r>
          </a:p>
          <a:p>
            <a:pPr lvl="1" eaLnBrk="1" hangingPunct="1"/>
            <a:r>
              <a:rPr lang="en-US" altLang="en-US" smtClean="0"/>
              <a:t>F</a:t>
            </a:r>
            <a:r>
              <a:rPr lang="en-US" altLang="en-US" smtClean="0">
                <a:sym typeface="Symbol" panose="05050102010706020507" pitchFamily="18" charset="2"/>
              </a:rPr>
              <a:t>(E)|</a:t>
            </a:r>
            <a:r>
              <a:rPr lang="en-US" altLang="en-US" b="1" smtClean="0">
                <a:solidFill>
                  <a:srgbClr val="CC0000"/>
                </a:solidFill>
                <a:sym typeface="Symbol" panose="05050102010706020507" pitchFamily="18" charset="2"/>
              </a:rPr>
              <a:t> id</a:t>
            </a:r>
            <a:endParaRPr lang="en-US" altLang="en-US" smtClean="0">
              <a:sym typeface="Symbol" panose="05050102010706020507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20896276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Footer Placeholder 3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mtClean="0"/>
              <a:t>Csci465</a:t>
            </a:r>
          </a:p>
        </p:txBody>
      </p:sp>
      <p:sp>
        <p:nvSpPr>
          <p:cNvPr id="70659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48DCD0BC-3EB8-4877-A5DA-F90D76791CA5}" type="slidenum">
              <a:rPr lang="en-US" altLang="en-US"/>
              <a:pPr eaLnBrk="1" hangingPunct="1"/>
              <a:t>79</a:t>
            </a:fld>
            <a:endParaRPr lang="en-US" altLang="en-US"/>
          </a:p>
        </p:txBody>
      </p:sp>
      <p:sp>
        <p:nvSpPr>
          <p:cNvPr id="2765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/>
              <a:t>Parsing Table for the grammar 4.11</a:t>
            </a:r>
          </a:p>
        </p:txBody>
      </p:sp>
      <p:pic>
        <p:nvPicPr>
          <p:cNvPr id="70661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675" y="1930400"/>
            <a:ext cx="8721725" cy="492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79287733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Footer Placeholder 4"/>
          <p:cNvSpPr>
            <a:spLocks noGrp="1"/>
          </p:cNvSpPr>
          <p:nvPr>
            <p:ph type="ftr" sz="quarter" idx="4294967295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mtClean="0"/>
              <a:t>Csci465</a:t>
            </a:r>
          </a:p>
        </p:txBody>
      </p:sp>
      <p:sp>
        <p:nvSpPr>
          <p:cNvPr id="9219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6745288" y="6491288"/>
            <a:ext cx="2133600" cy="366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B1EDC3F4-5403-4169-8F8E-466F52BBC222}" type="slidenum">
              <a:rPr lang="en-US" altLang="en-US"/>
              <a:pPr eaLnBrk="1" hangingPunct="1"/>
              <a:t>8</a:t>
            </a:fld>
            <a:endParaRPr lang="en-US" altLang="en-US"/>
          </a:p>
        </p:txBody>
      </p:sp>
      <p:sp>
        <p:nvSpPr>
          <p:cNvPr id="5124" name="Rectangle 2"/>
          <p:cNvSpPr>
            <a:spLocks noGrp="1" noChangeArrowheads="1"/>
          </p:cNvSpPr>
          <p:nvPr>
            <p:ph type="title"/>
          </p:nvPr>
        </p:nvSpPr>
        <p:spPr>
          <a:xfrm>
            <a:off x="163568" y="341478"/>
            <a:ext cx="7886700" cy="1325563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/>
              <a:t>Parser vs. </a:t>
            </a:r>
            <a:r>
              <a:rPr lang="en-US" dirty="0"/>
              <a:t>S</a:t>
            </a:r>
            <a:r>
              <a:rPr lang="en-US" dirty="0" smtClean="0"/>
              <a:t>canner</a:t>
            </a:r>
          </a:p>
        </p:txBody>
      </p:sp>
      <p:sp>
        <p:nvSpPr>
          <p:cNvPr id="922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209" y="1733597"/>
            <a:ext cx="7886700" cy="4222657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Lexical analyzer?</a:t>
            </a:r>
          </a:p>
          <a:p>
            <a:pPr lvl="1" eaLnBrk="1" hangingPunct="1"/>
            <a:r>
              <a:rPr lang="en-US" altLang="en-US" dirty="0" smtClean="0"/>
              <a:t>Recognizes token </a:t>
            </a:r>
            <a:r>
              <a:rPr lang="en-US" altLang="en-US" dirty="0" smtClean="0">
                <a:solidFill>
                  <a:srgbClr val="FF0000"/>
                </a:solidFill>
              </a:rPr>
              <a:t>(i.e., terminal symbols) </a:t>
            </a:r>
            <a:r>
              <a:rPr lang="en-US" altLang="en-US" dirty="0" smtClean="0"/>
              <a:t>from the sequence of characters in an input string</a:t>
            </a:r>
          </a:p>
          <a:p>
            <a:pPr eaLnBrk="1" hangingPunct="1"/>
            <a:r>
              <a:rPr lang="en-US" altLang="en-US" dirty="0" smtClean="0"/>
              <a:t>Parser?</a:t>
            </a:r>
          </a:p>
          <a:p>
            <a:pPr lvl="1" eaLnBrk="1" hangingPunct="1"/>
            <a:r>
              <a:rPr lang="en-US" altLang="en-US" dirty="0" smtClean="0"/>
              <a:t>Recognizes </a:t>
            </a:r>
            <a:r>
              <a:rPr lang="en-US" altLang="en-US" dirty="0" smtClean="0">
                <a:solidFill>
                  <a:srgbClr val="00B050"/>
                </a:solidFill>
              </a:rPr>
              <a:t>a set of related words </a:t>
            </a:r>
            <a:r>
              <a:rPr lang="en-US" altLang="en-US" dirty="0" smtClean="0"/>
              <a:t>(or phrases) </a:t>
            </a:r>
          </a:p>
          <a:p>
            <a:pPr lvl="1" eaLnBrk="1" hangingPunct="1"/>
            <a:r>
              <a:rPr lang="en-US" altLang="en-US" dirty="0"/>
              <a:t>H</a:t>
            </a:r>
            <a:r>
              <a:rPr lang="en-US" altLang="en-US" dirty="0" smtClean="0"/>
              <a:t>ow theses words are combined to form syntactically correct program</a:t>
            </a:r>
          </a:p>
        </p:txBody>
      </p:sp>
    </p:spTree>
    <p:extLst>
      <p:ext uri="{BB962C8B-B14F-4D97-AF65-F5344CB8AC3E}">
        <p14:creationId xmlns:p14="http://schemas.microsoft.com/office/powerpoint/2010/main" val="397831844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Footer Placeholder 3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mtClean="0"/>
              <a:t>Csci465</a:t>
            </a:r>
          </a:p>
        </p:txBody>
      </p:sp>
      <p:sp>
        <p:nvSpPr>
          <p:cNvPr id="71683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D3F7E1A6-674C-4AF2-BB3C-202241E319BB}" type="slidenum">
              <a:rPr lang="en-US" altLang="en-US"/>
              <a:pPr eaLnBrk="1" hangingPunct="1"/>
              <a:t>80</a:t>
            </a:fld>
            <a:endParaRPr lang="en-US" altLang="en-US"/>
          </a:p>
        </p:txBody>
      </p:sp>
      <p:sp>
        <p:nvSpPr>
          <p:cNvPr id="2867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/>
              <a:t>Figure 4.21</a:t>
            </a:r>
          </a:p>
        </p:txBody>
      </p:sp>
      <p:pic>
        <p:nvPicPr>
          <p:cNvPr id="71689" name="Picture 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85420"/>
            <a:ext cx="4707667" cy="4654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5229" y="1585420"/>
            <a:ext cx="4738816" cy="44217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3617639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Footer Placeholder 4"/>
          <p:cNvSpPr>
            <a:spLocks noGrp="1"/>
          </p:cNvSpPr>
          <p:nvPr>
            <p:ph type="ftr" sz="quarter" idx="4294967295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mtClean="0"/>
              <a:t>Csci465</a:t>
            </a:r>
          </a:p>
        </p:txBody>
      </p:sp>
      <p:sp>
        <p:nvSpPr>
          <p:cNvPr id="72707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6745288" y="6491288"/>
            <a:ext cx="2133600" cy="366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F92766D6-FDF6-43AE-A566-7EB7C4BE9ACF}" type="slidenum">
              <a:rPr lang="en-US" altLang="en-US"/>
              <a:pPr eaLnBrk="1" hangingPunct="1"/>
              <a:t>81</a:t>
            </a:fld>
            <a:endParaRPr lang="en-US" altLang="en-US"/>
          </a:p>
        </p:txBody>
      </p:sp>
      <p:sp>
        <p:nvSpPr>
          <p:cNvPr id="4608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/>
              <a:t>Syntax Errors</a:t>
            </a:r>
          </a:p>
        </p:txBody>
      </p:sp>
      <p:sp>
        <p:nvSpPr>
          <p:cNvPr id="7270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en-US" sz="2400" dirty="0" smtClean="0"/>
              <a:t>Program can contain errors at many different</a:t>
            </a:r>
          </a:p>
          <a:p>
            <a:pPr lvl="1" eaLnBrk="1" hangingPunct="1"/>
            <a:r>
              <a:rPr lang="en-US" altLang="en-US" dirty="0" smtClean="0"/>
              <a:t>Lexical </a:t>
            </a:r>
          </a:p>
          <a:p>
            <a:pPr lvl="2" eaLnBrk="1" hangingPunct="1"/>
            <a:r>
              <a:rPr lang="en-US" altLang="en-US" sz="2400" dirty="0" smtClean="0"/>
              <a:t>E.g., misspelling</a:t>
            </a:r>
          </a:p>
          <a:p>
            <a:pPr lvl="1" eaLnBrk="1" hangingPunct="1"/>
            <a:r>
              <a:rPr lang="en-US" altLang="en-US" dirty="0" smtClean="0"/>
              <a:t>Syntactic </a:t>
            </a:r>
          </a:p>
          <a:p>
            <a:pPr lvl="2" eaLnBrk="1" hangingPunct="1"/>
            <a:r>
              <a:rPr lang="en-US" altLang="en-US" sz="2400" dirty="0" smtClean="0"/>
              <a:t>E.g.,  arithmetic expression with unbalanced parentheses</a:t>
            </a:r>
          </a:p>
          <a:p>
            <a:pPr lvl="1" eaLnBrk="1" hangingPunct="1"/>
            <a:r>
              <a:rPr lang="en-US" altLang="en-US" dirty="0" smtClean="0"/>
              <a:t>Semantics </a:t>
            </a:r>
          </a:p>
          <a:p>
            <a:pPr lvl="2" eaLnBrk="1" hangingPunct="1"/>
            <a:r>
              <a:rPr lang="en-US" altLang="en-US" sz="2400" dirty="0" smtClean="0"/>
              <a:t>E.g., incompatible types</a:t>
            </a:r>
          </a:p>
          <a:p>
            <a:pPr lvl="1" eaLnBrk="1" hangingPunct="1"/>
            <a:r>
              <a:rPr lang="en-US" altLang="en-US" dirty="0" smtClean="0"/>
              <a:t>Logical </a:t>
            </a:r>
          </a:p>
          <a:p>
            <a:pPr lvl="2" eaLnBrk="1" hangingPunct="1"/>
            <a:r>
              <a:rPr lang="en-US" altLang="en-US" sz="2400" dirty="0" smtClean="0"/>
              <a:t>E.g., infinite loop</a:t>
            </a:r>
          </a:p>
        </p:txBody>
      </p:sp>
    </p:spTree>
    <p:extLst>
      <p:ext uri="{BB962C8B-B14F-4D97-AF65-F5344CB8AC3E}">
        <p14:creationId xmlns:p14="http://schemas.microsoft.com/office/powerpoint/2010/main" val="4094081482"/>
      </p:ext>
    </p:extLst>
  </p:cSld>
  <p:clrMapOvr>
    <a:masterClrMapping/>
  </p:clrMapOvr>
  <p:transition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Footer Placeholder 4"/>
          <p:cNvSpPr>
            <a:spLocks noGrp="1"/>
          </p:cNvSpPr>
          <p:nvPr>
            <p:ph type="ftr" sz="quarter" idx="4294967295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mtClean="0"/>
              <a:t>Csci465</a:t>
            </a:r>
          </a:p>
        </p:txBody>
      </p:sp>
      <p:sp>
        <p:nvSpPr>
          <p:cNvPr id="73731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6745288" y="6491288"/>
            <a:ext cx="2133600" cy="366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07BC1BE6-A7F6-4272-A7BF-99D204BCAEDF}" type="slidenum">
              <a:rPr lang="en-US" altLang="en-US"/>
              <a:pPr eaLnBrk="1" hangingPunct="1"/>
              <a:t>82</a:t>
            </a:fld>
            <a:endParaRPr lang="en-US" altLang="en-US"/>
          </a:p>
        </p:txBody>
      </p:sp>
      <p:sp>
        <p:nvSpPr>
          <p:cNvPr id="4710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/>
              <a:t>Parsing Error handler</a:t>
            </a:r>
          </a:p>
        </p:txBody>
      </p:sp>
      <p:sp>
        <p:nvSpPr>
          <p:cNvPr id="7373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The error handler in the parser should achieve proper reporting</a:t>
            </a:r>
          </a:p>
          <a:p>
            <a:pPr lvl="1" eaLnBrk="1" hangingPunct="1"/>
            <a:r>
              <a:rPr lang="en-US" altLang="en-US" smtClean="0"/>
              <a:t>The presence and the nature of errors explicitly</a:t>
            </a:r>
          </a:p>
          <a:p>
            <a:pPr lvl="1" eaLnBrk="1" hangingPunct="1"/>
            <a:r>
              <a:rPr lang="en-US" altLang="en-US" smtClean="0"/>
              <a:t>Recover from each error quickly</a:t>
            </a:r>
          </a:p>
          <a:p>
            <a:pPr eaLnBrk="1" hangingPunct="1"/>
            <a:endParaRPr lang="en-US" altLang="en-US" smtClean="0"/>
          </a:p>
          <a:p>
            <a:pPr lvl="1" eaLnBrk="1" hangingPunct="1"/>
            <a:endParaRPr lang="en-US" altLang="en-US" smtClean="0"/>
          </a:p>
          <a:p>
            <a:pPr lvl="1" eaLnBrk="1" hangingPunct="1"/>
            <a:endParaRPr lang="en-US" altLang="en-US" smtClean="0"/>
          </a:p>
          <a:p>
            <a:pPr lvl="1"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784052143"/>
      </p:ext>
    </p:extLst>
  </p:cSld>
  <p:clrMapOvr>
    <a:masterClrMapping/>
  </p:clrMapOvr>
  <p:transition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Footer Placeholder 4"/>
          <p:cNvSpPr>
            <a:spLocks noGrp="1"/>
          </p:cNvSpPr>
          <p:nvPr>
            <p:ph type="ftr" sz="quarter" idx="4294967295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mtClean="0"/>
              <a:t>Csci465</a:t>
            </a:r>
          </a:p>
        </p:txBody>
      </p:sp>
      <p:sp>
        <p:nvSpPr>
          <p:cNvPr id="74755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6745288" y="6491288"/>
            <a:ext cx="2133600" cy="366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C7B34420-DF6F-4243-9C93-8960C82EC5E7}" type="slidenum">
              <a:rPr lang="en-US" altLang="en-US"/>
              <a:pPr eaLnBrk="1" hangingPunct="1"/>
              <a:t>83</a:t>
            </a:fld>
            <a:endParaRPr lang="en-US" altLang="en-US"/>
          </a:p>
        </p:txBody>
      </p:sp>
      <p:sp>
        <p:nvSpPr>
          <p:cNvPr id="4813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/>
              <a:t>Issues</a:t>
            </a:r>
          </a:p>
        </p:txBody>
      </p:sp>
      <p:sp>
        <p:nvSpPr>
          <p:cNvPr id="7475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956454"/>
            <a:ext cx="8286750" cy="4222657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How should error handler report the presence of error? </a:t>
            </a:r>
          </a:p>
          <a:p>
            <a:pPr lvl="1"/>
            <a:r>
              <a:rPr lang="en-US" altLang="en-US" dirty="0" smtClean="0"/>
              <a:t>Print the offending line</a:t>
            </a:r>
          </a:p>
          <a:p>
            <a:pPr eaLnBrk="1" hangingPunct="1"/>
            <a:r>
              <a:rPr lang="en-US" altLang="en-US" dirty="0" smtClean="0"/>
              <a:t>How should the parser recover? </a:t>
            </a:r>
          </a:p>
          <a:p>
            <a:pPr lvl="1"/>
            <a:r>
              <a:rPr lang="en-US" altLang="en-US" dirty="0" smtClean="0"/>
              <a:t>quit</a:t>
            </a:r>
          </a:p>
          <a:p>
            <a:r>
              <a:rPr lang="en-US" altLang="en-US" dirty="0" smtClean="0"/>
              <a:t>Quitting? Not an option because more errors in input is still possible</a:t>
            </a:r>
          </a:p>
          <a:p>
            <a:pPr eaLnBrk="1" hangingPunct="1"/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997374820"/>
      </p:ext>
    </p:extLst>
  </p:cSld>
  <p:clrMapOvr>
    <a:masterClrMapping/>
  </p:clrMapOvr>
  <p:transition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Footer Placeholder 4"/>
          <p:cNvSpPr>
            <a:spLocks noGrp="1"/>
          </p:cNvSpPr>
          <p:nvPr>
            <p:ph type="ftr" sz="quarter" idx="4294967295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mtClean="0"/>
              <a:t>Csci465</a:t>
            </a:r>
          </a:p>
        </p:txBody>
      </p:sp>
      <p:sp>
        <p:nvSpPr>
          <p:cNvPr id="75779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6745288" y="6491288"/>
            <a:ext cx="2133600" cy="366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898AA692-61C4-423A-AA87-1594316B5564}" type="slidenum">
              <a:rPr lang="en-US" altLang="en-US"/>
              <a:pPr eaLnBrk="1" hangingPunct="1"/>
              <a:t>84</a:t>
            </a:fld>
            <a:endParaRPr lang="en-US" altLang="en-US"/>
          </a:p>
        </p:txBody>
      </p:sp>
      <p:sp>
        <p:nvSpPr>
          <p:cNvPr id="49156" name="Rectangle 2"/>
          <p:cNvSpPr>
            <a:spLocks noGrp="1" noChangeArrowheads="1"/>
          </p:cNvSpPr>
          <p:nvPr>
            <p:ph type="title"/>
          </p:nvPr>
        </p:nvSpPr>
        <p:spPr>
          <a:xfrm>
            <a:off x="72736" y="365126"/>
            <a:ext cx="8442614" cy="1325563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/>
              <a:t>Error-Recovery Strategies</a:t>
            </a:r>
          </a:p>
        </p:txBody>
      </p:sp>
      <p:sp>
        <p:nvSpPr>
          <p:cNvPr id="7578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1856628"/>
            <a:ext cx="8878888" cy="4222657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dirty="0" smtClean="0">
                <a:solidFill>
                  <a:srgbClr val="00B050"/>
                </a:solidFill>
              </a:rPr>
              <a:t>Panic mode </a:t>
            </a:r>
          </a:p>
          <a:p>
            <a:pPr lvl="1"/>
            <a:r>
              <a:rPr lang="en-US" altLang="en-US" dirty="0" smtClean="0">
                <a:solidFill>
                  <a:srgbClr val="00B050"/>
                </a:solidFill>
              </a:rPr>
              <a:t>discards input symbol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dirty="0" smtClean="0"/>
              <a:t>Phrase level</a:t>
            </a:r>
          </a:p>
          <a:p>
            <a:pPr lvl="1"/>
            <a:r>
              <a:rPr lang="en-US" altLang="en-US" dirty="0" smtClean="0"/>
              <a:t>perform local correction on the rest of input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dirty="0" smtClean="0"/>
              <a:t>Error production </a:t>
            </a:r>
          </a:p>
          <a:p>
            <a:pPr lvl="1"/>
            <a:r>
              <a:rPr lang="en-US" altLang="en-US" dirty="0" smtClean="0"/>
              <a:t>Augment G with error productions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dirty="0" smtClean="0"/>
              <a:t>Global correction </a:t>
            </a:r>
          </a:p>
          <a:p>
            <a:pPr lvl="1"/>
            <a:r>
              <a:rPr lang="en-US" altLang="en-US" dirty="0" smtClean="0"/>
              <a:t>find y; transfer y to x with minimal changes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dirty="0" smtClean="0">
                <a:solidFill>
                  <a:srgbClr val="FF0000"/>
                </a:solidFill>
              </a:rPr>
              <a:t>Expensive (time/space)!!!</a:t>
            </a:r>
          </a:p>
        </p:txBody>
      </p:sp>
    </p:spTree>
    <p:extLst>
      <p:ext uri="{BB962C8B-B14F-4D97-AF65-F5344CB8AC3E}">
        <p14:creationId xmlns:p14="http://schemas.microsoft.com/office/powerpoint/2010/main" val="3579235517"/>
      </p:ext>
    </p:extLst>
  </p:cSld>
  <p:clrMapOvr>
    <a:masterClrMapping/>
  </p:clrMapOvr>
  <p:transition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Footer Placeholder 4"/>
          <p:cNvSpPr>
            <a:spLocks noGrp="1"/>
          </p:cNvSpPr>
          <p:nvPr>
            <p:ph type="ftr" sz="quarter" idx="4294967295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mtClean="0"/>
              <a:t>Csci465</a:t>
            </a:r>
          </a:p>
        </p:txBody>
      </p:sp>
      <p:sp>
        <p:nvSpPr>
          <p:cNvPr id="76803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6745288" y="6491288"/>
            <a:ext cx="2133600" cy="366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891AB8A5-300D-4E5B-B79F-8EBA649869E2}" type="slidenum">
              <a:rPr lang="en-US" altLang="en-US"/>
              <a:pPr eaLnBrk="1" hangingPunct="1"/>
              <a:t>85</a:t>
            </a:fld>
            <a:endParaRPr lang="en-US" altLang="en-US"/>
          </a:p>
        </p:txBody>
      </p:sp>
      <p:sp>
        <p:nvSpPr>
          <p:cNvPr id="5222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/>
              <a:t>Panic-mode error recovery</a:t>
            </a:r>
          </a:p>
        </p:txBody>
      </p:sp>
      <p:sp>
        <p:nvSpPr>
          <p:cNvPr id="7680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6411" y="1956454"/>
            <a:ext cx="8987589" cy="4222657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en-US" sz="1800" dirty="0" smtClean="0"/>
              <a:t>Works with </a:t>
            </a:r>
            <a:r>
              <a:rPr lang="en-US" altLang="en-US" sz="1800" dirty="0" smtClean="0">
                <a:solidFill>
                  <a:srgbClr val="FF0000"/>
                </a:solidFill>
              </a:rPr>
              <a:t>synchronization token</a:t>
            </a:r>
            <a:r>
              <a:rPr lang="en-US" altLang="en-US" sz="1800" dirty="0" smtClean="0"/>
              <a:t>, which are tokens used in delimiters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1600" dirty="0" smtClean="0">
                <a:solidFill>
                  <a:srgbClr val="7030A0"/>
                </a:solidFill>
              </a:rPr>
              <a:t>E.g., semicolon, end, etc.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1800" dirty="0" smtClean="0"/>
              <a:t>Error Recovery Panic-mode error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1800" dirty="0" smtClean="0"/>
              <a:t>Skips symbols on the input until a token in is in </a:t>
            </a:r>
            <a:r>
              <a:rPr lang="en-US" altLang="en-US" sz="1800" dirty="0" smtClean="0">
                <a:solidFill>
                  <a:srgbClr val="FF0000"/>
                </a:solidFill>
              </a:rPr>
              <a:t>Sync set</a:t>
            </a:r>
          </a:p>
          <a:p>
            <a:pPr lvl="2" eaLnBrk="1" hangingPunct="1">
              <a:lnSpc>
                <a:spcPct val="80000"/>
              </a:lnSpc>
            </a:pPr>
            <a:r>
              <a:rPr lang="en-US" altLang="en-US" sz="1400" dirty="0" smtClean="0"/>
              <a:t>Where Sync</a:t>
            </a:r>
          </a:p>
          <a:p>
            <a:pPr lvl="3" eaLnBrk="1" hangingPunct="1">
              <a:lnSpc>
                <a:spcPct val="80000"/>
              </a:lnSpc>
            </a:pPr>
            <a:r>
              <a:rPr lang="en-US" altLang="en-US" sz="1200" dirty="0" smtClean="0"/>
              <a:t>A set of words using FOLLOW function (e.g. Semicolon in C and Pascal)</a:t>
            </a:r>
          </a:p>
          <a:p>
            <a:pPr lvl="3" eaLnBrk="1" hangingPunct="1">
              <a:lnSpc>
                <a:spcPct val="80000"/>
              </a:lnSpc>
            </a:pPr>
            <a:r>
              <a:rPr lang="en-US" altLang="en-US" sz="1200" dirty="0" smtClean="0"/>
              <a:t>Follow and First sets can be used in the </a:t>
            </a:r>
            <a:r>
              <a:rPr lang="en-US" altLang="en-US" sz="1200" dirty="0" smtClean="0">
                <a:solidFill>
                  <a:srgbClr val="FF0000"/>
                </a:solidFill>
              </a:rPr>
              <a:t>sync set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1800" dirty="0" smtClean="0">
                <a:solidFill>
                  <a:srgbClr val="C00000"/>
                </a:solidFill>
              </a:rPr>
              <a:t>Sync set </a:t>
            </a:r>
            <a:r>
              <a:rPr lang="en-US" altLang="en-US" sz="1800" dirty="0" smtClean="0"/>
              <a:t>then is used in Parsing table as follows:</a:t>
            </a:r>
          </a:p>
          <a:p>
            <a:pPr lvl="2" eaLnBrk="1" hangingPunct="1">
              <a:lnSpc>
                <a:spcPct val="80000"/>
              </a:lnSpc>
            </a:pPr>
            <a:r>
              <a:rPr lang="en-US" altLang="en-US" sz="1800" dirty="0" smtClean="0"/>
              <a:t>If M[A, a] =</a:t>
            </a:r>
            <a:r>
              <a:rPr lang="en-US" altLang="en-US" sz="1800" dirty="0" smtClean="0">
                <a:solidFill>
                  <a:schemeClr val="tx2"/>
                </a:solidFill>
              </a:rPr>
              <a:t> </a:t>
            </a:r>
            <a:r>
              <a:rPr lang="en-US" altLang="en-US" sz="1800" dirty="0" smtClean="0">
                <a:solidFill>
                  <a:srgbClr val="C00000"/>
                </a:solidFill>
              </a:rPr>
              <a:t>sync</a:t>
            </a:r>
            <a:r>
              <a:rPr lang="en-US" altLang="en-US" sz="1800" dirty="0" smtClean="0"/>
              <a:t>, then </a:t>
            </a:r>
            <a:r>
              <a:rPr lang="en-US" altLang="en-US" sz="1800" dirty="0" smtClean="0">
                <a:solidFill>
                  <a:srgbClr val="00B050"/>
                </a:solidFill>
              </a:rPr>
              <a:t>pop non-terminal</a:t>
            </a:r>
          </a:p>
          <a:p>
            <a:pPr lvl="2" eaLnBrk="1" hangingPunct="1">
              <a:lnSpc>
                <a:spcPct val="80000"/>
              </a:lnSpc>
            </a:pPr>
            <a:r>
              <a:rPr lang="en-US" altLang="en-US" sz="1800" dirty="0" smtClean="0"/>
              <a:t>If M[A, a] =“ ”, then </a:t>
            </a:r>
            <a:r>
              <a:rPr lang="en-US" altLang="en-US" sz="1800" dirty="0" smtClean="0">
                <a:solidFill>
                  <a:srgbClr val="FF0000"/>
                </a:solidFill>
              </a:rPr>
              <a:t>skip input symbol ‘a’</a:t>
            </a:r>
          </a:p>
          <a:p>
            <a:pPr lvl="2" eaLnBrk="1" hangingPunct="1">
              <a:lnSpc>
                <a:spcPct val="80000"/>
              </a:lnSpc>
            </a:pPr>
            <a:r>
              <a:rPr lang="en-US" altLang="en-US" sz="1800" dirty="0" smtClean="0"/>
              <a:t>If input symbol ‘a‘ does NOT match terminal</a:t>
            </a:r>
            <a:r>
              <a:rPr lang="en-US" altLang="en-US" sz="1800" dirty="0" smtClean="0">
                <a:sym typeface="Symbol" panose="05050102010706020507" pitchFamily="18" charset="2"/>
              </a:rPr>
              <a:t> on the stack,</a:t>
            </a:r>
            <a:r>
              <a:rPr lang="en-US" altLang="en-US" sz="1800" dirty="0" smtClean="0"/>
              <a:t> then</a:t>
            </a:r>
          </a:p>
          <a:p>
            <a:pPr lvl="3" eaLnBrk="1" hangingPunct="1">
              <a:lnSpc>
                <a:spcPct val="80000"/>
              </a:lnSpc>
            </a:pPr>
            <a:r>
              <a:rPr lang="en-US" altLang="en-US" dirty="0" smtClean="0">
                <a:solidFill>
                  <a:srgbClr val="7030A0"/>
                </a:solidFill>
              </a:rPr>
              <a:t>pop terminal </a:t>
            </a:r>
            <a:r>
              <a:rPr lang="en-US" altLang="en-US" dirty="0" smtClean="0"/>
              <a:t>on the top of stack</a:t>
            </a:r>
          </a:p>
          <a:p>
            <a:pPr lvl="3" eaLnBrk="1" hangingPunct="1">
              <a:lnSpc>
                <a:spcPct val="80000"/>
              </a:lnSpc>
            </a:pPr>
            <a:r>
              <a:rPr lang="en-US" altLang="en-US" sz="1600" dirty="0" smtClean="0"/>
              <a:t>Issue a message  (</a:t>
            </a:r>
            <a:r>
              <a:rPr lang="en-US" altLang="en-US" sz="1600" b="1" dirty="0" smtClean="0">
                <a:solidFill>
                  <a:srgbClr val="FF0000"/>
                </a:solidFill>
              </a:rPr>
              <a:t>e.g., token is inserted)</a:t>
            </a:r>
          </a:p>
          <a:p>
            <a:pPr lvl="3" eaLnBrk="1" hangingPunct="1">
              <a:lnSpc>
                <a:spcPct val="80000"/>
              </a:lnSpc>
            </a:pPr>
            <a:r>
              <a:rPr lang="en-US" altLang="en-US" sz="1600" b="1" dirty="0" smtClean="0">
                <a:solidFill>
                  <a:srgbClr val="00B050"/>
                </a:solidFill>
              </a:rPr>
              <a:t>resume paring</a:t>
            </a:r>
          </a:p>
          <a:p>
            <a:pPr lvl="2" eaLnBrk="1" hangingPunct="1">
              <a:lnSpc>
                <a:spcPct val="80000"/>
              </a:lnSpc>
            </a:pPr>
            <a:endParaRPr lang="en-US" altLang="en-US" sz="1800" dirty="0" smtClean="0"/>
          </a:p>
        </p:txBody>
      </p:sp>
    </p:spTree>
    <p:extLst>
      <p:ext uri="{BB962C8B-B14F-4D97-AF65-F5344CB8AC3E}">
        <p14:creationId xmlns:p14="http://schemas.microsoft.com/office/powerpoint/2010/main" val="3350389840"/>
      </p:ext>
    </p:extLst>
  </p:cSld>
  <p:clrMapOvr>
    <a:masterClrMapping/>
  </p:clrMapOvr>
  <p:transition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Footer Placeholder 4"/>
          <p:cNvSpPr>
            <a:spLocks noGrp="1"/>
          </p:cNvSpPr>
          <p:nvPr>
            <p:ph type="ftr" sz="quarter" idx="4294967295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mtClean="0"/>
              <a:t>Csci465</a:t>
            </a:r>
          </a:p>
        </p:txBody>
      </p:sp>
      <p:sp>
        <p:nvSpPr>
          <p:cNvPr id="77827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6745288" y="6491288"/>
            <a:ext cx="2133600" cy="366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BD40F8D5-C1D0-4946-8AC7-16BB5A77B777}" type="slidenum">
              <a:rPr lang="en-US" altLang="en-US"/>
              <a:pPr eaLnBrk="1" hangingPunct="1"/>
              <a:t>86</a:t>
            </a:fld>
            <a:endParaRPr lang="en-US" altLang="en-US"/>
          </a:p>
        </p:txBody>
      </p:sp>
      <p:sp>
        <p:nvSpPr>
          <p:cNvPr id="3994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/>
              <a:t>Solution for Follow()</a:t>
            </a:r>
          </a:p>
        </p:txBody>
      </p:sp>
      <p:sp>
        <p:nvSpPr>
          <p:cNvPr id="7782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eaLnBrk="1" hangingPunct="1">
              <a:lnSpc>
                <a:spcPct val="90000"/>
              </a:lnSpc>
            </a:pPr>
            <a:r>
              <a:rPr lang="en-US" altLang="en-US" sz="2800" dirty="0" smtClean="0"/>
              <a:t>Consider the following grammar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 dirty="0" smtClean="0"/>
              <a:t>E</a:t>
            </a:r>
            <a:r>
              <a:rPr lang="en-US" altLang="en-US" sz="2400" dirty="0" smtClean="0">
                <a:sym typeface="Symbol" panose="05050102010706020507" pitchFamily="18" charset="2"/>
              </a:rPr>
              <a:t>TE’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 dirty="0" smtClean="0"/>
              <a:t>E’</a:t>
            </a:r>
            <a:r>
              <a:rPr lang="en-US" altLang="en-US" sz="2400" dirty="0" smtClean="0">
                <a:sym typeface="Symbol" panose="05050102010706020507" pitchFamily="18" charset="2"/>
              </a:rPr>
              <a:t></a:t>
            </a:r>
            <a:r>
              <a:rPr lang="en-US" altLang="en-US" sz="2400" dirty="0" smtClean="0">
                <a:solidFill>
                  <a:srgbClr val="FF0000"/>
                </a:solidFill>
                <a:sym typeface="Symbol" panose="05050102010706020507" pitchFamily="18" charset="2"/>
              </a:rPr>
              <a:t>+</a:t>
            </a:r>
            <a:r>
              <a:rPr lang="en-US" altLang="en-US" sz="2400" dirty="0" smtClean="0">
                <a:sym typeface="Symbol" panose="05050102010706020507" pitchFamily="18" charset="2"/>
              </a:rPr>
              <a:t>TE’ |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 dirty="0" smtClean="0"/>
              <a:t>T</a:t>
            </a:r>
            <a:r>
              <a:rPr lang="en-US" altLang="en-US" sz="2400" dirty="0" smtClean="0">
                <a:sym typeface="Symbol" panose="05050102010706020507" pitchFamily="18" charset="2"/>
              </a:rPr>
              <a:t>FT’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 dirty="0" smtClean="0"/>
              <a:t>T’</a:t>
            </a:r>
            <a:r>
              <a:rPr lang="en-US" altLang="en-US" sz="2400" dirty="0" smtClean="0">
                <a:sym typeface="Symbol" panose="05050102010706020507" pitchFamily="18" charset="2"/>
              </a:rPr>
              <a:t></a:t>
            </a:r>
            <a:r>
              <a:rPr lang="en-US" altLang="en-US" sz="2400" dirty="0" smtClean="0">
                <a:solidFill>
                  <a:srgbClr val="FF0000"/>
                </a:solidFill>
                <a:sym typeface="Symbol" panose="05050102010706020507" pitchFamily="18" charset="2"/>
              </a:rPr>
              <a:t>*</a:t>
            </a:r>
            <a:r>
              <a:rPr lang="en-US" altLang="en-US" sz="2400" dirty="0" smtClean="0">
                <a:sym typeface="Symbol" panose="05050102010706020507" pitchFamily="18" charset="2"/>
              </a:rPr>
              <a:t>FT’| 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 dirty="0" smtClean="0"/>
              <a:t>F</a:t>
            </a:r>
            <a:r>
              <a:rPr lang="en-US" altLang="en-US" sz="2400" dirty="0" smtClean="0">
                <a:sym typeface="Symbol" panose="05050102010706020507" pitchFamily="18" charset="2"/>
              </a:rPr>
              <a:t></a:t>
            </a:r>
            <a:r>
              <a:rPr lang="en-US" altLang="en-US" sz="2400" dirty="0" smtClean="0">
                <a:solidFill>
                  <a:srgbClr val="FF0000"/>
                </a:solidFill>
                <a:sym typeface="Symbol" panose="05050102010706020507" pitchFamily="18" charset="2"/>
              </a:rPr>
              <a:t>(</a:t>
            </a:r>
            <a:r>
              <a:rPr lang="en-US" altLang="en-US" sz="2400" dirty="0" smtClean="0">
                <a:sym typeface="Symbol" panose="05050102010706020507" pitchFamily="18" charset="2"/>
              </a:rPr>
              <a:t>E</a:t>
            </a:r>
            <a:r>
              <a:rPr lang="en-US" altLang="en-US" sz="2400" dirty="0" smtClean="0">
                <a:solidFill>
                  <a:srgbClr val="FF0000"/>
                </a:solidFill>
                <a:sym typeface="Symbol" panose="05050102010706020507" pitchFamily="18" charset="2"/>
              </a:rPr>
              <a:t>)</a:t>
            </a:r>
            <a:r>
              <a:rPr lang="en-US" altLang="en-US" sz="2400" dirty="0" smtClean="0">
                <a:sym typeface="Symbol" panose="05050102010706020507" pitchFamily="18" charset="2"/>
              </a:rPr>
              <a:t>|</a:t>
            </a:r>
            <a:r>
              <a:rPr lang="en-US" altLang="en-US" sz="2400" b="1" dirty="0" smtClean="0">
                <a:solidFill>
                  <a:srgbClr val="CC0000"/>
                </a:solidFill>
                <a:sym typeface="Symbol" panose="05050102010706020507" pitchFamily="18" charset="2"/>
              </a:rPr>
              <a:t> id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800" dirty="0" smtClean="0"/>
              <a:t>FOLLOW(E)={</a:t>
            </a:r>
            <a:r>
              <a:rPr lang="en-US" altLang="en-US" sz="2800" dirty="0" smtClean="0">
                <a:solidFill>
                  <a:srgbClr val="FF0000"/>
                </a:solidFill>
              </a:rPr>
              <a:t>)</a:t>
            </a:r>
            <a:r>
              <a:rPr lang="en-US" altLang="en-US" sz="2800" dirty="0" smtClean="0"/>
              <a:t>, </a:t>
            </a:r>
            <a:r>
              <a:rPr lang="en-US" altLang="en-US" sz="2800" dirty="0" smtClean="0">
                <a:solidFill>
                  <a:srgbClr val="FF0000"/>
                </a:solidFill>
                <a:sym typeface="Symbol" panose="05050102010706020507" pitchFamily="18" charset="2"/>
              </a:rPr>
              <a:t>$</a:t>
            </a:r>
            <a:r>
              <a:rPr lang="en-US" altLang="en-US" sz="2800" dirty="0" smtClean="0">
                <a:sym typeface="Symbol" panose="05050102010706020507" pitchFamily="18" charset="2"/>
              </a:rPr>
              <a:t>}</a:t>
            </a:r>
            <a:endParaRPr lang="en-US" altLang="en-US" sz="2400" dirty="0" smtClean="0">
              <a:solidFill>
                <a:srgbClr val="00B050"/>
              </a:solidFill>
              <a:sym typeface="Symbol" panose="05050102010706020507" pitchFamily="18" charset="2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en-US" sz="2800" dirty="0" smtClean="0">
                <a:sym typeface="Symbol" panose="05050102010706020507" pitchFamily="18" charset="2"/>
              </a:rPr>
              <a:t>FOLLOW(T)= {</a:t>
            </a:r>
            <a:r>
              <a:rPr lang="en-US" altLang="en-US" sz="2800" dirty="0" smtClean="0">
                <a:solidFill>
                  <a:srgbClr val="00B050"/>
                </a:solidFill>
                <a:sym typeface="Symbol" panose="05050102010706020507" pitchFamily="18" charset="2"/>
              </a:rPr>
              <a:t>+</a:t>
            </a:r>
            <a:r>
              <a:rPr lang="en-US" altLang="en-US" sz="2800" dirty="0" smtClean="0">
                <a:sym typeface="Symbol" panose="05050102010706020507" pitchFamily="18" charset="2"/>
              </a:rPr>
              <a:t>, </a:t>
            </a:r>
            <a:r>
              <a:rPr lang="en-US" altLang="en-US" sz="2800" dirty="0" smtClean="0">
                <a:solidFill>
                  <a:srgbClr val="FF0000"/>
                </a:solidFill>
                <a:sym typeface="Symbol" panose="05050102010706020507" pitchFamily="18" charset="2"/>
              </a:rPr>
              <a:t>)</a:t>
            </a:r>
            <a:r>
              <a:rPr lang="en-US" altLang="en-US" sz="2800" dirty="0" smtClean="0">
                <a:sym typeface="Symbol" panose="05050102010706020507" pitchFamily="18" charset="2"/>
              </a:rPr>
              <a:t>, </a:t>
            </a:r>
            <a:r>
              <a:rPr lang="en-US" altLang="en-US" sz="2800" dirty="0" smtClean="0">
                <a:solidFill>
                  <a:srgbClr val="FF0000"/>
                </a:solidFill>
                <a:sym typeface="Symbol" panose="05050102010706020507" pitchFamily="18" charset="2"/>
              </a:rPr>
              <a:t>$</a:t>
            </a:r>
            <a:r>
              <a:rPr lang="en-US" altLang="en-US" sz="2800" dirty="0" smtClean="0">
                <a:sym typeface="Symbol" panose="05050102010706020507" pitchFamily="18" charset="2"/>
              </a:rPr>
              <a:t>} </a:t>
            </a:r>
            <a:endParaRPr lang="en-US" altLang="en-US" sz="2400" dirty="0" smtClean="0">
              <a:solidFill>
                <a:srgbClr val="00B050"/>
              </a:solidFill>
              <a:sym typeface="Symbol" panose="05050102010706020507" pitchFamily="18" charset="2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en-US" sz="2800" dirty="0" smtClean="0">
                <a:sym typeface="Symbol" panose="05050102010706020507" pitchFamily="18" charset="2"/>
              </a:rPr>
              <a:t>FOLLOW(F) = {</a:t>
            </a:r>
            <a:r>
              <a:rPr lang="en-US" altLang="en-US" sz="2800" dirty="0" smtClean="0">
                <a:solidFill>
                  <a:srgbClr val="3399FF"/>
                </a:solidFill>
                <a:sym typeface="Symbol" panose="05050102010706020507" pitchFamily="18" charset="2"/>
              </a:rPr>
              <a:t>*</a:t>
            </a:r>
            <a:r>
              <a:rPr lang="en-US" altLang="en-US" sz="2800" dirty="0" smtClean="0">
                <a:sym typeface="Symbol" panose="05050102010706020507" pitchFamily="18" charset="2"/>
              </a:rPr>
              <a:t>, </a:t>
            </a:r>
            <a:r>
              <a:rPr lang="en-US" altLang="en-US" sz="2800" dirty="0" smtClean="0">
                <a:solidFill>
                  <a:srgbClr val="00B050"/>
                </a:solidFill>
                <a:sym typeface="Symbol" panose="05050102010706020507" pitchFamily="18" charset="2"/>
              </a:rPr>
              <a:t>+</a:t>
            </a:r>
            <a:r>
              <a:rPr lang="en-US" altLang="en-US" sz="2800" dirty="0" smtClean="0">
                <a:sym typeface="Symbol" panose="05050102010706020507" pitchFamily="18" charset="2"/>
              </a:rPr>
              <a:t>, </a:t>
            </a:r>
            <a:r>
              <a:rPr lang="en-US" altLang="en-US" sz="2800" dirty="0" smtClean="0">
                <a:solidFill>
                  <a:srgbClr val="FF0000"/>
                </a:solidFill>
                <a:sym typeface="Symbol" panose="05050102010706020507" pitchFamily="18" charset="2"/>
              </a:rPr>
              <a:t>)</a:t>
            </a:r>
            <a:r>
              <a:rPr lang="en-US" altLang="en-US" sz="2800" dirty="0" smtClean="0">
                <a:sym typeface="Symbol" panose="05050102010706020507" pitchFamily="18" charset="2"/>
              </a:rPr>
              <a:t>, </a:t>
            </a:r>
            <a:r>
              <a:rPr lang="en-US" altLang="en-US" sz="2800" dirty="0" smtClean="0">
                <a:solidFill>
                  <a:srgbClr val="FF0000"/>
                </a:solidFill>
                <a:sym typeface="Symbol" panose="05050102010706020507" pitchFamily="18" charset="2"/>
              </a:rPr>
              <a:t>$</a:t>
            </a:r>
            <a:r>
              <a:rPr lang="en-US" altLang="en-US" sz="2800" dirty="0" smtClean="0">
                <a:sym typeface="Symbol" panose="05050102010706020507" pitchFamily="18" charset="2"/>
              </a:rPr>
              <a:t>}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800" dirty="0" smtClean="0">
                <a:solidFill>
                  <a:srgbClr val="00B050"/>
                </a:solidFill>
                <a:sym typeface="Symbol" panose="05050102010706020507" pitchFamily="18" charset="2"/>
              </a:rPr>
              <a:t>Synch-set= </a:t>
            </a:r>
            <a:r>
              <a:rPr lang="en-US" altLang="en-US" sz="2400" dirty="0" smtClean="0">
                <a:solidFill>
                  <a:srgbClr val="00B050"/>
                </a:solidFill>
                <a:sym typeface="Symbol" panose="05050102010706020507" pitchFamily="18" charset="2"/>
              </a:rPr>
              <a:t>{*, +, ), $}</a:t>
            </a:r>
          </a:p>
        </p:txBody>
      </p:sp>
    </p:spTree>
    <p:extLst>
      <p:ext uri="{BB962C8B-B14F-4D97-AF65-F5344CB8AC3E}">
        <p14:creationId xmlns:p14="http://schemas.microsoft.com/office/powerpoint/2010/main" val="1100791391"/>
      </p:ext>
    </p:extLst>
  </p:cSld>
  <p:clrMapOvr>
    <a:masterClrMapping/>
  </p:clrMapOvr>
  <p:transition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Footer Placeholder 2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mtClean="0"/>
              <a:t>Csci465</a:t>
            </a:r>
          </a:p>
        </p:txBody>
      </p:sp>
      <p:sp>
        <p:nvSpPr>
          <p:cNvPr id="78851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5B0DFB84-109F-4AC7-8E9D-1020D217E7B1}" type="slidenum">
              <a:rPr lang="en-US" altLang="en-US"/>
              <a:pPr eaLnBrk="1" hangingPunct="1"/>
              <a:t>87</a:t>
            </a:fld>
            <a:endParaRPr lang="en-US" altLang="en-US"/>
          </a:p>
        </p:txBody>
      </p:sp>
      <p:pic>
        <p:nvPicPr>
          <p:cNvPr id="7885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175" y="1723167"/>
            <a:ext cx="7105650" cy="290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6210300" y="3238500"/>
            <a:ext cx="714375" cy="2000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786344"/>
      </p:ext>
    </p:extLst>
  </p:cSld>
  <p:clrMapOvr>
    <a:masterClrMapping/>
  </p:clrMapOvr>
  <p:transition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Footer Placeholder 2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mtClean="0"/>
              <a:t>Csci465</a:t>
            </a:r>
          </a:p>
        </p:txBody>
      </p:sp>
      <p:sp>
        <p:nvSpPr>
          <p:cNvPr id="79875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3C96FDF5-0936-4AA3-AA3A-A14D7412DF32}" type="slidenum">
              <a:rPr lang="en-US" altLang="en-US"/>
              <a:pPr eaLnBrk="1" hangingPunct="1"/>
              <a:t>88</a:t>
            </a:fld>
            <a:endParaRPr lang="en-US" altLang="en-US"/>
          </a:p>
        </p:txBody>
      </p:sp>
      <p:pic>
        <p:nvPicPr>
          <p:cNvPr id="79876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2896" y="1190625"/>
            <a:ext cx="5099050" cy="48641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68125938"/>
      </p:ext>
    </p:extLst>
  </p:cSld>
  <p:clrMapOvr>
    <a:masterClrMapping/>
  </p:clrMapOvr>
  <p:transition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Left Recursion and Left Factoring </a:t>
            </a:r>
            <a:endParaRPr lang="en-US" dirty="0"/>
          </a:p>
        </p:txBody>
      </p:sp>
      <p:sp>
        <p:nvSpPr>
          <p:cNvPr id="8089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 smtClean="0"/>
              <a:t>A grammar is a left recursive if it has a non-terminal A such  that</a:t>
            </a:r>
          </a:p>
          <a:p>
            <a:pPr lvl="1"/>
            <a:r>
              <a:rPr lang="en-US" altLang="en-US" dirty="0" smtClean="0"/>
              <a:t>A</a:t>
            </a:r>
            <a:r>
              <a:rPr lang="en-US" altLang="en-US" baseline="30000" dirty="0" smtClean="0"/>
              <a:t>+</a:t>
            </a:r>
            <a:r>
              <a:rPr lang="en-US" altLang="en-US" dirty="0" smtClean="0">
                <a:sym typeface="Symbol" panose="05050102010706020507" pitchFamily="18" charset="2"/>
              </a:rPr>
              <a:t>A</a:t>
            </a:r>
          </a:p>
          <a:p>
            <a:r>
              <a:rPr lang="en-US" altLang="en-US" dirty="0" smtClean="0">
                <a:sym typeface="Symbol" panose="05050102010706020507" pitchFamily="18" charset="2"/>
              </a:rPr>
              <a:t>Left Recursion eliminations methods</a:t>
            </a:r>
          </a:p>
          <a:p>
            <a:pPr lvl="1"/>
            <a:r>
              <a:rPr lang="en-US" altLang="en-US" dirty="0" smtClean="0">
                <a:solidFill>
                  <a:srgbClr val="FF0000"/>
                </a:solidFill>
                <a:sym typeface="Symbol" panose="05050102010706020507" pitchFamily="18" charset="2"/>
              </a:rPr>
              <a:t>Immediate left recursion</a:t>
            </a:r>
          </a:p>
          <a:p>
            <a:pPr lvl="1"/>
            <a:r>
              <a:rPr lang="en-US" altLang="en-US" dirty="0" smtClean="0">
                <a:solidFill>
                  <a:srgbClr val="00B050"/>
                </a:solidFill>
                <a:sym typeface="Symbol" panose="05050102010706020507" pitchFamily="18" charset="2"/>
              </a:rPr>
              <a:t>Non-immediate left recursion</a:t>
            </a:r>
            <a:endParaRPr lang="en-US" altLang="en-US" dirty="0" smtClean="0">
              <a:solidFill>
                <a:srgbClr val="00B050"/>
              </a:solidFill>
            </a:endParaRPr>
          </a:p>
        </p:txBody>
      </p:sp>
      <p:sp>
        <p:nvSpPr>
          <p:cNvPr id="80900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745288" y="6491288"/>
            <a:ext cx="2133600" cy="366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7DC4EE2D-E2BA-4121-9C68-43B3D1575AB7}" type="slidenum">
              <a:rPr lang="en-US" altLang="en-US"/>
              <a:pPr eaLnBrk="1" hangingPunct="1"/>
              <a:t>89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069771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504" y="365126"/>
            <a:ext cx="9043495" cy="1325563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Limitation of Regular Expression (revisited)</a:t>
            </a:r>
            <a:endParaRPr lang="en-US" dirty="0"/>
          </a:p>
        </p:txBody>
      </p:sp>
      <p:sp>
        <p:nvSpPr>
          <p:cNvPr id="10243" name="Content Placeholder 2"/>
          <p:cNvSpPr>
            <a:spLocks noGrp="1"/>
          </p:cNvSpPr>
          <p:nvPr>
            <p:ph idx="1"/>
          </p:nvPr>
        </p:nvSpPr>
        <p:spPr>
          <a:xfrm>
            <a:off x="100505" y="1979660"/>
            <a:ext cx="9043494" cy="4222657"/>
          </a:xfrm>
        </p:spPr>
        <p:txBody>
          <a:bodyPr/>
          <a:lstStyle/>
          <a:p>
            <a:r>
              <a:rPr lang="en-US" altLang="en-US" dirty="0" smtClean="0"/>
              <a:t>Regular expressions and its recognizers are suitable for identifying </a:t>
            </a:r>
            <a:r>
              <a:rPr lang="en-US" altLang="en-US" dirty="0" smtClean="0">
                <a:solidFill>
                  <a:srgbClr val="FF0000"/>
                </a:solidFill>
              </a:rPr>
              <a:t>error at word level</a:t>
            </a:r>
          </a:p>
          <a:p>
            <a:pPr lvl="1"/>
            <a:r>
              <a:rPr lang="en-US" altLang="en-US" dirty="0" smtClean="0"/>
              <a:t>E.g., </a:t>
            </a:r>
          </a:p>
          <a:p>
            <a:pPr lvl="2"/>
            <a:r>
              <a:rPr lang="en-US" altLang="en-US" dirty="0" smtClean="0"/>
              <a:t>misspelling an identifier, keyword, or operator</a:t>
            </a:r>
          </a:p>
          <a:p>
            <a:r>
              <a:rPr lang="en-US" altLang="en-US" dirty="0" smtClean="0"/>
              <a:t>RE cannot be used to handle </a:t>
            </a:r>
            <a:r>
              <a:rPr lang="en-US" altLang="en-US" dirty="0" smtClean="0">
                <a:solidFill>
                  <a:srgbClr val="00B0F0"/>
                </a:solidFill>
              </a:rPr>
              <a:t>nested </a:t>
            </a:r>
            <a:r>
              <a:rPr lang="en-US" altLang="en-US" dirty="0" smtClean="0"/>
              <a:t>or</a:t>
            </a:r>
            <a:r>
              <a:rPr lang="en-US" altLang="en-US" dirty="0" smtClean="0">
                <a:solidFill>
                  <a:srgbClr val="00B0F0"/>
                </a:solidFill>
              </a:rPr>
              <a:t> balanced parentheses </a:t>
            </a:r>
          </a:p>
          <a:p>
            <a:pPr lvl="1"/>
            <a:r>
              <a:rPr lang="en-US" altLang="en-US" dirty="0" smtClean="0"/>
              <a:t>E.g., An arithmetic expression with unbalanced parentheses</a:t>
            </a:r>
          </a:p>
          <a:p>
            <a:endParaRPr lang="en-US" altLang="en-US" dirty="0" smtClean="0"/>
          </a:p>
        </p:txBody>
      </p:sp>
      <p:sp>
        <p:nvSpPr>
          <p:cNvPr id="1024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745288" y="6491288"/>
            <a:ext cx="2133600" cy="366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64B7856A-EDCC-4D4D-9D57-6D62E3EE1DE9}" type="slidenum">
              <a:rPr lang="en-US" altLang="en-US"/>
              <a:pPr eaLnBrk="1" hangingPunct="1"/>
              <a:t>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18928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Immediate left recursion</a:t>
            </a:r>
            <a:endParaRPr lang="en-US" dirty="0"/>
          </a:p>
        </p:txBody>
      </p:sp>
      <p:sp>
        <p:nvSpPr>
          <p:cNvPr id="8089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A</a:t>
            </a:r>
            <a:r>
              <a:rPr lang="en-US" dirty="0" smtClean="0">
                <a:sym typeface="Symbol" pitchFamily="18" charset="2"/>
              </a:rPr>
              <a:t>A |</a:t>
            </a:r>
          </a:p>
          <a:p>
            <a:pPr lvl="1">
              <a:defRPr/>
            </a:pPr>
            <a:r>
              <a:rPr lang="en-US" dirty="0" smtClean="0">
                <a:sym typeface="Symbol" pitchFamily="18" charset="2"/>
              </a:rPr>
              <a:t>Can be transformed to </a:t>
            </a:r>
          </a:p>
          <a:p>
            <a:pPr lvl="2">
              <a:defRPr/>
            </a:pPr>
            <a:r>
              <a:rPr lang="en-US" dirty="0" smtClean="0"/>
              <a:t>A</a:t>
            </a:r>
            <a:r>
              <a:rPr lang="en-US" dirty="0" smtClean="0">
                <a:sym typeface="Symbol" pitchFamily="18" charset="2"/>
              </a:rPr>
              <a:t></a:t>
            </a:r>
            <a:r>
              <a:rPr lang="en-US" dirty="0" smtClean="0">
                <a:solidFill>
                  <a:srgbClr val="00B050"/>
                </a:solidFill>
                <a:sym typeface="Symbol" pitchFamily="18" charset="2"/>
              </a:rPr>
              <a:t>A’</a:t>
            </a:r>
          </a:p>
          <a:p>
            <a:pPr lvl="2">
              <a:defRPr/>
            </a:pPr>
            <a:r>
              <a:rPr lang="en-US" dirty="0" smtClean="0"/>
              <a:t>A’</a:t>
            </a:r>
            <a:r>
              <a:rPr lang="en-US" dirty="0" smtClean="0">
                <a:sym typeface="Symbol" pitchFamily="18" charset="2"/>
              </a:rPr>
              <a:t> </a:t>
            </a:r>
            <a:r>
              <a:rPr lang="en-US" dirty="0" smtClean="0">
                <a:solidFill>
                  <a:srgbClr val="00B050"/>
                </a:solidFill>
                <a:sym typeface="Symbol" pitchFamily="18" charset="2"/>
              </a:rPr>
              <a:t>A’</a:t>
            </a:r>
            <a:r>
              <a:rPr lang="en-US" dirty="0" smtClean="0">
                <a:sym typeface="Symbol" pitchFamily="18" charset="2"/>
              </a:rPr>
              <a:t>|</a:t>
            </a:r>
          </a:p>
          <a:p>
            <a:pPr>
              <a:defRPr/>
            </a:pPr>
            <a:r>
              <a:rPr lang="en-US" sz="2400" dirty="0" smtClean="0">
                <a:sym typeface="Symbol" pitchFamily="18" charset="2"/>
              </a:rPr>
              <a:t>Elimination process</a:t>
            </a:r>
          </a:p>
          <a:p>
            <a:pPr marL="971550" lvl="1" indent="-514350">
              <a:buFont typeface="+mj-lt"/>
              <a:buAutoNum type="arabicPeriod"/>
              <a:defRPr/>
            </a:pPr>
            <a:r>
              <a:rPr lang="en-US" sz="2400" dirty="0" smtClean="0">
                <a:sym typeface="Symbol" pitchFamily="18" charset="2"/>
              </a:rPr>
              <a:t>Group the offending production A</a:t>
            </a:r>
          </a:p>
          <a:p>
            <a:pPr marL="971550" lvl="1" indent="-514350">
              <a:buFont typeface="+mj-lt"/>
              <a:buAutoNum type="arabicPeriod"/>
              <a:defRPr/>
            </a:pPr>
            <a:r>
              <a:rPr lang="en-US" sz="2400" dirty="0" smtClean="0">
                <a:sym typeface="Symbol" pitchFamily="18" charset="2"/>
              </a:rPr>
              <a:t>Introduce non-terminal </a:t>
            </a:r>
            <a:r>
              <a:rPr lang="en-US" sz="2400" dirty="0" smtClean="0">
                <a:solidFill>
                  <a:srgbClr val="00B050"/>
                </a:solidFill>
                <a:sym typeface="Symbol" pitchFamily="18" charset="2"/>
              </a:rPr>
              <a:t>A’</a:t>
            </a:r>
          </a:p>
          <a:p>
            <a:pPr marL="971550" lvl="1" indent="-514350">
              <a:buFont typeface="+mj-lt"/>
              <a:buAutoNum type="arabicPeriod"/>
              <a:defRPr/>
            </a:pPr>
            <a:r>
              <a:rPr lang="en-US" sz="2400" dirty="0" smtClean="0">
                <a:sym typeface="Symbol" pitchFamily="18" charset="2"/>
              </a:rPr>
              <a:t>Append non-terminal </a:t>
            </a:r>
            <a:r>
              <a:rPr lang="en-US" sz="2400" dirty="0" smtClean="0">
                <a:solidFill>
                  <a:srgbClr val="00B050"/>
                </a:solidFill>
                <a:sym typeface="Symbol" pitchFamily="18" charset="2"/>
              </a:rPr>
              <a:t>A’</a:t>
            </a:r>
            <a:r>
              <a:rPr lang="en-US" sz="2400" dirty="0" smtClean="0">
                <a:sym typeface="Symbol" pitchFamily="18" charset="2"/>
              </a:rPr>
              <a:t> to the right of both type of productions (i.e., offending and non-offending)</a:t>
            </a:r>
          </a:p>
          <a:p>
            <a:pPr lvl="1">
              <a:defRPr/>
            </a:pPr>
            <a:endParaRPr lang="en-US" dirty="0" smtClean="0">
              <a:sym typeface="Symbol" pitchFamily="18" charset="2"/>
            </a:endParaRPr>
          </a:p>
          <a:p>
            <a:pPr>
              <a:defRPr/>
            </a:pPr>
            <a:endParaRPr lang="en-US" dirty="0" smtClean="0"/>
          </a:p>
        </p:txBody>
      </p:sp>
      <p:sp>
        <p:nvSpPr>
          <p:cNvPr id="8192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745288" y="6491288"/>
            <a:ext cx="2133600" cy="366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A4A99642-60EA-43F4-A0BC-95047EA57446}" type="slidenum">
              <a:rPr lang="en-US" altLang="en-US"/>
              <a:pPr eaLnBrk="1" hangingPunct="1"/>
              <a:t>90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4713951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Left Recursion  elimination: General technique</a:t>
            </a:r>
            <a:endParaRPr lang="en-US" dirty="0"/>
          </a:p>
        </p:txBody>
      </p:sp>
      <p:sp>
        <p:nvSpPr>
          <p:cNvPr id="81923" name="Content Placeholder 2"/>
          <p:cNvSpPr>
            <a:spLocks noGrp="1"/>
          </p:cNvSpPr>
          <p:nvPr>
            <p:ph idx="1"/>
          </p:nvPr>
        </p:nvSpPr>
        <p:spPr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pPr>
              <a:defRPr/>
            </a:pPr>
            <a:r>
              <a:rPr lang="en-US" dirty="0" smtClean="0"/>
              <a:t>A</a:t>
            </a:r>
            <a:r>
              <a:rPr lang="en-US" dirty="0" smtClean="0">
                <a:sym typeface="Symbol" pitchFamily="18" charset="2"/>
              </a:rPr>
              <a:t>A </a:t>
            </a:r>
            <a:r>
              <a:rPr lang="en-US" baseline="-25000" dirty="0" smtClean="0">
                <a:sym typeface="Symbol" pitchFamily="18" charset="2"/>
              </a:rPr>
              <a:t>1</a:t>
            </a:r>
            <a:r>
              <a:rPr lang="en-US" dirty="0" smtClean="0">
                <a:sym typeface="Symbol" pitchFamily="18" charset="2"/>
              </a:rPr>
              <a:t>| A </a:t>
            </a:r>
            <a:r>
              <a:rPr lang="en-US" baseline="-25000" dirty="0" smtClean="0">
                <a:sym typeface="Symbol" pitchFamily="18" charset="2"/>
              </a:rPr>
              <a:t>2</a:t>
            </a:r>
            <a:r>
              <a:rPr lang="en-US" dirty="0" smtClean="0">
                <a:sym typeface="Symbol" pitchFamily="18" charset="2"/>
              </a:rPr>
              <a:t>| A </a:t>
            </a:r>
            <a:r>
              <a:rPr lang="en-US" baseline="-25000" dirty="0" smtClean="0">
                <a:sym typeface="Symbol" pitchFamily="18" charset="2"/>
              </a:rPr>
              <a:t>3</a:t>
            </a:r>
            <a:r>
              <a:rPr lang="en-US" dirty="0" smtClean="0">
                <a:sym typeface="Symbol" pitchFamily="18" charset="2"/>
              </a:rPr>
              <a:t>| …|A </a:t>
            </a:r>
            <a:r>
              <a:rPr lang="en-US" baseline="-25000" dirty="0" smtClean="0">
                <a:sym typeface="Symbol" pitchFamily="18" charset="2"/>
              </a:rPr>
              <a:t>n</a:t>
            </a:r>
            <a:r>
              <a:rPr lang="en-US" dirty="0" smtClean="0">
                <a:solidFill>
                  <a:srgbClr val="00B0F0"/>
                </a:solidFill>
                <a:sym typeface="Symbol" pitchFamily="18" charset="2"/>
              </a:rPr>
              <a:t>| </a:t>
            </a:r>
            <a:r>
              <a:rPr lang="en-US" baseline="-25000" dirty="0" smtClean="0">
                <a:solidFill>
                  <a:srgbClr val="00B0F0"/>
                </a:solidFill>
                <a:sym typeface="Symbol" pitchFamily="18" charset="2"/>
              </a:rPr>
              <a:t>1 </a:t>
            </a:r>
            <a:r>
              <a:rPr lang="en-US" dirty="0" smtClean="0">
                <a:solidFill>
                  <a:srgbClr val="00B0F0"/>
                </a:solidFill>
                <a:sym typeface="Symbol" pitchFamily="18" charset="2"/>
              </a:rPr>
              <a:t>| </a:t>
            </a:r>
            <a:r>
              <a:rPr lang="en-US" baseline="-25000" dirty="0" smtClean="0">
                <a:solidFill>
                  <a:srgbClr val="00B0F0"/>
                </a:solidFill>
                <a:sym typeface="Symbol" pitchFamily="18" charset="2"/>
              </a:rPr>
              <a:t>2</a:t>
            </a:r>
            <a:r>
              <a:rPr lang="en-US" dirty="0" smtClean="0">
                <a:solidFill>
                  <a:srgbClr val="00B0F0"/>
                </a:solidFill>
                <a:sym typeface="Symbol" pitchFamily="18" charset="2"/>
              </a:rPr>
              <a:t> |…| </a:t>
            </a:r>
            <a:r>
              <a:rPr lang="en-US" baseline="-25000" dirty="0" smtClean="0">
                <a:solidFill>
                  <a:srgbClr val="00B0F0"/>
                </a:solidFill>
                <a:sym typeface="Symbol" pitchFamily="18" charset="2"/>
              </a:rPr>
              <a:t>n</a:t>
            </a:r>
          </a:p>
          <a:p>
            <a:pPr lvl="1">
              <a:defRPr/>
            </a:pPr>
            <a:r>
              <a:rPr lang="en-US" dirty="0" smtClean="0">
                <a:sym typeface="Symbol" pitchFamily="18" charset="2"/>
              </a:rPr>
              <a:t> </a:t>
            </a:r>
            <a:r>
              <a:rPr lang="en-US" dirty="0" smtClean="0">
                <a:solidFill>
                  <a:srgbClr val="00B050"/>
                </a:solidFill>
                <a:sym typeface="Symbol" pitchFamily="18" charset="2"/>
              </a:rPr>
              <a:t>where none of  </a:t>
            </a:r>
            <a:r>
              <a:rPr lang="en-US" baseline="-25000" dirty="0" smtClean="0">
                <a:solidFill>
                  <a:srgbClr val="00B050"/>
                </a:solidFill>
                <a:sym typeface="Symbol" pitchFamily="18" charset="2"/>
              </a:rPr>
              <a:t>I    </a:t>
            </a:r>
            <a:r>
              <a:rPr lang="en-US" dirty="0" smtClean="0">
                <a:solidFill>
                  <a:srgbClr val="00B050"/>
                </a:solidFill>
                <a:sym typeface="Symbol" pitchFamily="18" charset="2"/>
              </a:rPr>
              <a:t>begins with A</a:t>
            </a:r>
          </a:p>
          <a:p>
            <a:pPr>
              <a:defRPr/>
            </a:pPr>
            <a:r>
              <a:rPr lang="en-US" dirty="0" smtClean="0">
                <a:sym typeface="Symbol" pitchFamily="18" charset="2"/>
              </a:rPr>
              <a:t>Can be transformed into</a:t>
            </a:r>
          </a:p>
          <a:p>
            <a:pPr lvl="1">
              <a:defRPr/>
            </a:pPr>
            <a:r>
              <a:rPr lang="en-US" dirty="0" smtClean="0"/>
              <a:t>A</a:t>
            </a:r>
            <a:r>
              <a:rPr lang="en-US" sz="3200" dirty="0" smtClean="0">
                <a:ea typeface="+mn-ea"/>
                <a:cs typeface="+mn-cs"/>
                <a:sym typeface="Symbol" pitchFamily="18" charset="2"/>
              </a:rPr>
              <a:t></a:t>
            </a:r>
            <a:r>
              <a:rPr lang="en-US" sz="3200" dirty="0" smtClean="0">
                <a:solidFill>
                  <a:srgbClr val="00B0F0"/>
                </a:solidFill>
                <a:ea typeface="+mn-ea"/>
                <a:cs typeface="+mn-cs"/>
                <a:sym typeface="Symbol" pitchFamily="18" charset="2"/>
              </a:rPr>
              <a:t></a:t>
            </a:r>
            <a:r>
              <a:rPr lang="en-US" sz="3200" baseline="-25000" dirty="0" smtClean="0">
                <a:solidFill>
                  <a:srgbClr val="00B0F0"/>
                </a:solidFill>
                <a:ea typeface="+mn-ea"/>
                <a:cs typeface="+mn-cs"/>
                <a:sym typeface="Symbol" pitchFamily="18" charset="2"/>
              </a:rPr>
              <a:t>1</a:t>
            </a:r>
            <a:r>
              <a:rPr lang="en-US" baseline="-25000" dirty="0" smtClean="0">
                <a:sym typeface="Symbol" pitchFamily="18" charset="2"/>
              </a:rPr>
              <a:t> </a:t>
            </a:r>
            <a:r>
              <a:rPr lang="en-US" dirty="0" smtClean="0">
                <a:solidFill>
                  <a:srgbClr val="FF0000"/>
                </a:solidFill>
                <a:sym typeface="Symbol" pitchFamily="18" charset="2"/>
              </a:rPr>
              <a:t>A’</a:t>
            </a:r>
            <a:r>
              <a:rPr lang="en-US" dirty="0" smtClean="0">
                <a:sym typeface="Symbol" pitchFamily="18" charset="2"/>
              </a:rPr>
              <a:t>| </a:t>
            </a:r>
            <a:r>
              <a:rPr lang="en-US" sz="3200" dirty="0" smtClean="0">
                <a:solidFill>
                  <a:srgbClr val="00B0F0"/>
                </a:solidFill>
                <a:ea typeface="+mn-ea"/>
                <a:cs typeface="+mn-cs"/>
                <a:sym typeface="Symbol" pitchFamily="18" charset="2"/>
              </a:rPr>
              <a:t></a:t>
            </a:r>
            <a:r>
              <a:rPr lang="en-US" sz="3200" baseline="-25000" dirty="0" smtClean="0">
                <a:solidFill>
                  <a:srgbClr val="00B0F0"/>
                </a:solidFill>
                <a:ea typeface="+mn-ea"/>
                <a:cs typeface="+mn-cs"/>
                <a:sym typeface="Symbol" pitchFamily="18" charset="2"/>
              </a:rPr>
              <a:t>2</a:t>
            </a:r>
            <a:r>
              <a:rPr lang="en-US" dirty="0" smtClean="0">
                <a:sym typeface="Symbol" pitchFamily="18" charset="2"/>
              </a:rPr>
              <a:t> </a:t>
            </a:r>
            <a:r>
              <a:rPr lang="en-US" dirty="0" smtClean="0">
                <a:solidFill>
                  <a:srgbClr val="FF0000"/>
                </a:solidFill>
                <a:sym typeface="Symbol" pitchFamily="18" charset="2"/>
              </a:rPr>
              <a:t>A’</a:t>
            </a:r>
            <a:r>
              <a:rPr lang="en-US" dirty="0" smtClean="0">
                <a:sym typeface="Symbol" pitchFamily="18" charset="2"/>
              </a:rPr>
              <a:t>|…| </a:t>
            </a:r>
            <a:r>
              <a:rPr lang="en-US" sz="3200" dirty="0" smtClean="0">
                <a:solidFill>
                  <a:srgbClr val="00B0F0"/>
                </a:solidFill>
                <a:ea typeface="+mn-ea"/>
                <a:cs typeface="+mn-cs"/>
                <a:sym typeface="Symbol" pitchFamily="18" charset="2"/>
              </a:rPr>
              <a:t></a:t>
            </a:r>
            <a:r>
              <a:rPr lang="en-US" sz="3200" baseline="-25000" dirty="0" err="1" smtClean="0">
                <a:solidFill>
                  <a:srgbClr val="00B0F0"/>
                </a:solidFill>
                <a:ea typeface="+mn-ea"/>
                <a:cs typeface="+mn-cs"/>
                <a:sym typeface="Symbol" pitchFamily="18" charset="2"/>
              </a:rPr>
              <a:t>n</a:t>
            </a:r>
            <a:r>
              <a:rPr lang="en-US" dirty="0" err="1" smtClean="0">
                <a:solidFill>
                  <a:srgbClr val="FF0000"/>
                </a:solidFill>
                <a:sym typeface="Symbol" pitchFamily="18" charset="2"/>
              </a:rPr>
              <a:t>A</a:t>
            </a:r>
            <a:r>
              <a:rPr lang="en-US" dirty="0" smtClean="0">
                <a:sym typeface="Symbol" pitchFamily="18" charset="2"/>
              </a:rPr>
              <a:t>’</a:t>
            </a:r>
          </a:p>
          <a:p>
            <a:pPr lvl="1">
              <a:defRPr/>
            </a:pPr>
            <a:r>
              <a:rPr lang="en-US" dirty="0" smtClean="0">
                <a:sym typeface="Symbol" pitchFamily="18" charset="2"/>
              </a:rPr>
              <a:t>A’ </a:t>
            </a:r>
            <a:r>
              <a:rPr lang="en-US" baseline="-25000" dirty="0" smtClean="0">
                <a:sym typeface="Symbol" pitchFamily="18" charset="2"/>
              </a:rPr>
              <a:t>1 </a:t>
            </a:r>
            <a:r>
              <a:rPr lang="en-US" dirty="0" smtClean="0">
                <a:solidFill>
                  <a:srgbClr val="FF0000"/>
                </a:solidFill>
                <a:sym typeface="Symbol" pitchFamily="18" charset="2"/>
              </a:rPr>
              <a:t>A’</a:t>
            </a:r>
            <a:r>
              <a:rPr lang="en-US" dirty="0" smtClean="0">
                <a:sym typeface="Symbol" pitchFamily="18" charset="2"/>
              </a:rPr>
              <a:t>| </a:t>
            </a:r>
            <a:r>
              <a:rPr lang="en-US" baseline="-25000" dirty="0" smtClean="0">
                <a:sym typeface="Symbol" pitchFamily="18" charset="2"/>
              </a:rPr>
              <a:t>2</a:t>
            </a:r>
            <a:r>
              <a:rPr lang="en-US" dirty="0" smtClean="0">
                <a:sym typeface="Symbol" pitchFamily="18" charset="2"/>
              </a:rPr>
              <a:t> </a:t>
            </a:r>
            <a:r>
              <a:rPr lang="en-US" dirty="0" smtClean="0">
                <a:solidFill>
                  <a:srgbClr val="FF0000"/>
                </a:solidFill>
                <a:sym typeface="Symbol" pitchFamily="18" charset="2"/>
              </a:rPr>
              <a:t>A’</a:t>
            </a:r>
            <a:r>
              <a:rPr lang="en-US" dirty="0" smtClean="0">
                <a:sym typeface="Symbol" pitchFamily="18" charset="2"/>
              </a:rPr>
              <a:t>| …| </a:t>
            </a:r>
            <a:r>
              <a:rPr lang="en-US" baseline="-25000" dirty="0" smtClean="0">
                <a:sym typeface="Symbol" pitchFamily="18" charset="2"/>
              </a:rPr>
              <a:t>m </a:t>
            </a:r>
            <a:r>
              <a:rPr lang="en-US" dirty="0" smtClean="0">
                <a:solidFill>
                  <a:srgbClr val="FF0000"/>
                </a:solidFill>
                <a:sym typeface="Symbol" pitchFamily="18" charset="2"/>
              </a:rPr>
              <a:t>A’</a:t>
            </a:r>
            <a:r>
              <a:rPr lang="en-US" dirty="0" smtClean="0">
                <a:sym typeface="Symbol" pitchFamily="18" charset="2"/>
              </a:rPr>
              <a:t>| </a:t>
            </a:r>
            <a:r>
              <a:rPr lang="en-US" dirty="0" smtClean="0">
                <a:solidFill>
                  <a:srgbClr val="CC66FF"/>
                </a:solidFill>
                <a:sym typeface="Symbol" pitchFamily="18" charset="2"/>
              </a:rPr>
              <a:t></a:t>
            </a:r>
          </a:p>
          <a:p>
            <a:pPr lvl="2">
              <a:defRPr/>
            </a:pPr>
            <a:r>
              <a:rPr lang="en-US" i="1" baseline="-25000" dirty="0" smtClean="0">
                <a:sym typeface="Symbol" pitchFamily="18" charset="2"/>
              </a:rPr>
              <a:t> </a:t>
            </a:r>
            <a:r>
              <a:rPr lang="en-US" i="1" dirty="0" smtClean="0">
                <a:sym typeface="Symbol" pitchFamily="18" charset="2"/>
              </a:rPr>
              <a:t>where </a:t>
            </a:r>
          </a:p>
          <a:p>
            <a:pPr lvl="3">
              <a:defRPr/>
            </a:pPr>
            <a:r>
              <a:rPr lang="en-US" dirty="0" smtClean="0">
                <a:sym typeface="Symbol" pitchFamily="18" charset="2"/>
              </a:rPr>
              <a:t>None of  </a:t>
            </a:r>
            <a:r>
              <a:rPr lang="en-US" baseline="-25000" dirty="0" err="1" smtClean="0">
                <a:sym typeface="Symbol" pitchFamily="18" charset="2"/>
              </a:rPr>
              <a:t>i</a:t>
            </a:r>
            <a:r>
              <a:rPr lang="en-US" dirty="0" smtClean="0">
                <a:sym typeface="Symbol" pitchFamily="18" charset="2"/>
              </a:rPr>
              <a:t> is empty</a:t>
            </a:r>
          </a:p>
          <a:p>
            <a:pPr>
              <a:defRPr/>
            </a:pPr>
            <a:r>
              <a:rPr lang="en-US" dirty="0" smtClean="0">
                <a:solidFill>
                  <a:srgbClr val="FF0000"/>
                </a:solidFill>
                <a:sym typeface="Symbol" pitchFamily="18" charset="2"/>
              </a:rPr>
              <a:t>Problem: </a:t>
            </a:r>
          </a:p>
          <a:p>
            <a:pPr lvl="1">
              <a:defRPr/>
            </a:pPr>
            <a:r>
              <a:rPr lang="en-US" dirty="0" smtClean="0">
                <a:solidFill>
                  <a:srgbClr val="FF0000"/>
                </a:solidFill>
                <a:sym typeface="Symbol" pitchFamily="18" charset="2"/>
              </a:rPr>
              <a:t>The approach does not eliminate left recursion involving derivations (BAD)</a:t>
            </a:r>
          </a:p>
          <a:p>
            <a:pPr lvl="1">
              <a:defRPr/>
            </a:pPr>
            <a:endParaRPr lang="en-US" baseline="-25000" dirty="0" smtClean="0">
              <a:sym typeface="Symbol" pitchFamily="18" charset="2"/>
            </a:endParaRPr>
          </a:p>
          <a:p>
            <a:pPr lvl="1">
              <a:defRPr/>
            </a:pPr>
            <a:endParaRPr lang="en-US" dirty="0" smtClean="0">
              <a:sym typeface="Symbol" pitchFamily="18" charset="2"/>
            </a:endParaRPr>
          </a:p>
        </p:txBody>
      </p:sp>
      <p:sp>
        <p:nvSpPr>
          <p:cNvPr id="82948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745288" y="6491288"/>
            <a:ext cx="2133600" cy="366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992B10F9-7DBC-49E9-9FB0-6941BE4A2C53}" type="slidenum">
              <a:rPr lang="en-US" altLang="en-US"/>
              <a:pPr eaLnBrk="1" hangingPunct="1"/>
              <a:t>91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3100346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Non-immediate elimination</a:t>
            </a:r>
            <a:endParaRPr lang="en-US" dirty="0"/>
          </a:p>
        </p:txBody>
      </p:sp>
      <p:sp>
        <p:nvSpPr>
          <p:cNvPr id="8397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1800" smtClean="0"/>
              <a:t>Consider the following grammar</a:t>
            </a:r>
          </a:p>
          <a:p>
            <a:pPr lvl="1"/>
            <a:r>
              <a:rPr lang="en-US" altLang="en-US" sz="1800" smtClean="0">
                <a:solidFill>
                  <a:srgbClr val="00B050"/>
                </a:solidFill>
                <a:sym typeface="Symbol" panose="05050102010706020507" pitchFamily="18" charset="2"/>
              </a:rPr>
              <a:t>SAa |b</a:t>
            </a:r>
          </a:p>
          <a:p>
            <a:pPr lvl="1"/>
            <a:r>
              <a:rPr lang="en-US" altLang="en-US" sz="1800" smtClean="0"/>
              <a:t>A</a:t>
            </a:r>
            <a:r>
              <a:rPr lang="en-US" altLang="en-US" sz="1800" smtClean="0">
                <a:sym typeface="Symbol" panose="05050102010706020507" pitchFamily="18" charset="2"/>
              </a:rPr>
              <a:t> Ac|</a:t>
            </a:r>
            <a:r>
              <a:rPr lang="en-US" altLang="en-US" sz="1800" smtClean="0">
                <a:solidFill>
                  <a:srgbClr val="FF0000"/>
                </a:solidFill>
                <a:sym typeface="Symbol" panose="05050102010706020507" pitchFamily="18" charset="2"/>
              </a:rPr>
              <a:t>Sd</a:t>
            </a:r>
            <a:r>
              <a:rPr lang="en-US" altLang="en-US" sz="1800" smtClean="0">
                <a:sym typeface="Symbol" panose="05050102010706020507" pitchFamily="18" charset="2"/>
              </a:rPr>
              <a:t>| </a:t>
            </a:r>
          </a:p>
          <a:p>
            <a:r>
              <a:rPr lang="en-US" altLang="en-US" sz="2600" smtClean="0">
                <a:sym typeface="Symbol" panose="05050102010706020507" pitchFamily="18" charset="2"/>
              </a:rPr>
              <a:t>S is  left-recursive? why?  </a:t>
            </a:r>
            <a:r>
              <a:rPr lang="en-US" altLang="en-US" sz="1800" smtClean="0">
                <a:solidFill>
                  <a:srgbClr val="CC66FF"/>
                </a:solidFill>
                <a:sym typeface="Symbol" panose="05050102010706020507" pitchFamily="18" charset="2"/>
              </a:rPr>
              <a:t>S</a:t>
            </a:r>
            <a:r>
              <a:rPr lang="en-US" altLang="en-US" sz="1800" smtClean="0">
                <a:solidFill>
                  <a:srgbClr val="3399FF"/>
                </a:solidFill>
                <a:sym typeface="Symbol" panose="05050102010706020507" pitchFamily="18" charset="2"/>
              </a:rPr>
              <a:t>Aa</a:t>
            </a:r>
            <a:r>
              <a:rPr lang="en-US" altLang="en-US" sz="1800" smtClean="0">
                <a:solidFill>
                  <a:srgbClr val="CC66FF"/>
                </a:solidFill>
                <a:sym typeface="Symbol" panose="05050102010706020507" pitchFamily="18" charset="2"/>
              </a:rPr>
              <a:t>S</a:t>
            </a:r>
            <a:r>
              <a:rPr lang="en-US" altLang="en-US" sz="1800" smtClean="0">
                <a:solidFill>
                  <a:srgbClr val="3399FF"/>
                </a:solidFill>
                <a:sym typeface="Symbol" panose="05050102010706020507" pitchFamily="18" charset="2"/>
              </a:rPr>
              <a:t>da</a:t>
            </a:r>
          </a:p>
          <a:p>
            <a:r>
              <a:rPr lang="en-US" altLang="en-US" sz="1800" smtClean="0">
                <a:sym typeface="Symbol" panose="05050102010706020507" pitchFamily="18" charset="2"/>
              </a:rPr>
              <a:t>First eliminate the derivation</a:t>
            </a:r>
          </a:p>
          <a:p>
            <a:pPr lvl="1"/>
            <a:r>
              <a:rPr lang="en-US" altLang="en-US" sz="1800" smtClean="0">
                <a:solidFill>
                  <a:srgbClr val="00B050"/>
                </a:solidFill>
                <a:sym typeface="Symbol" panose="05050102010706020507" pitchFamily="18" charset="2"/>
              </a:rPr>
              <a:t>SAa |b</a:t>
            </a:r>
          </a:p>
          <a:p>
            <a:pPr lvl="1"/>
            <a:r>
              <a:rPr lang="en-US" altLang="en-US" sz="1800" smtClean="0"/>
              <a:t>A</a:t>
            </a:r>
            <a:r>
              <a:rPr lang="en-US" altLang="en-US" sz="1800" smtClean="0">
                <a:sym typeface="Symbol" panose="05050102010706020507" pitchFamily="18" charset="2"/>
              </a:rPr>
              <a:t> Ac|Aad|bd| 	</a:t>
            </a:r>
            <a:r>
              <a:rPr lang="en-US" altLang="en-US" sz="1800" smtClean="0">
                <a:solidFill>
                  <a:srgbClr val="008000"/>
                </a:solidFill>
                <a:sym typeface="Symbol" panose="05050102010706020507" pitchFamily="18" charset="2"/>
              </a:rPr>
              <a:t>//replace S by its r.h.s in A</a:t>
            </a:r>
          </a:p>
          <a:p>
            <a:r>
              <a:rPr lang="en-US" altLang="en-US" sz="1800" smtClean="0">
                <a:sym typeface="Symbol" panose="05050102010706020507" pitchFamily="18" charset="2"/>
              </a:rPr>
              <a:t>Then apply </a:t>
            </a:r>
            <a:r>
              <a:rPr lang="en-US" altLang="en-US" sz="1800" smtClean="0">
                <a:solidFill>
                  <a:srgbClr val="FF0000"/>
                </a:solidFill>
                <a:sym typeface="Symbol" panose="05050102010706020507" pitchFamily="18" charset="2"/>
              </a:rPr>
              <a:t>immediate left recursion elimination methods</a:t>
            </a:r>
          </a:p>
          <a:p>
            <a:pPr lvl="1"/>
            <a:r>
              <a:rPr lang="en-US" altLang="en-US" sz="1800" smtClean="0">
                <a:solidFill>
                  <a:srgbClr val="00B050"/>
                </a:solidFill>
                <a:sym typeface="Symbol" panose="05050102010706020507" pitchFamily="18" charset="2"/>
              </a:rPr>
              <a:t>SAa |b</a:t>
            </a:r>
          </a:p>
          <a:p>
            <a:pPr lvl="1"/>
            <a:r>
              <a:rPr lang="en-US" altLang="en-US" sz="1800" smtClean="0"/>
              <a:t>A</a:t>
            </a:r>
            <a:r>
              <a:rPr lang="en-US" altLang="en-US" sz="1800" smtClean="0">
                <a:sym typeface="Symbol" panose="05050102010706020507" pitchFamily="18" charset="2"/>
              </a:rPr>
              <a:t> bd </a:t>
            </a:r>
            <a:r>
              <a:rPr lang="en-US" altLang="en-US" sz="1800" smtClean="0">
                <a:solidFill>
                  <a:srgbClr val="FF0000"/>
                </a:solidFill>
                <a:sym typeface="Symbol" panose="05050102010706020507" pitchFamily="18" charset="2"/>
              </a:rPr>
              <a:t>A’</a:t>
            </a:r>
            <a:r>
              <a:rPr lang="en-US" altLang="en-US" sz="1800" smtClean="0">
                <a:sym typeface="Symbol" panose="05050102010706020507" pitchFamily="18" charset="2"/>
              </a:rPr>
              <a:t>| </a:t>
            </a:r>
            <a:r>
              <a:rPr lang="en-US" altLang="en-US" sz="1800" smtClean="0">
                <a:solidFill>
                  <a:srgbClr val="FF0000"/>
                </a:solidFill>
                <a:sym typeface="Symbol" panose="05050102010706020507" pitchFamily="18" charset="2"/>
              </a:rPr>
              <a:t>A’</a:t>
            </a:r>
          </a:p>
          <a:p>
            <a:pPr lvl="1"/>
            <a:r>
              <a:rPr lang="en-US" altLang="en-US" sz="1800" smtClean="0">
                <a:solidFill>
                  <a:srgbClr val="FF0000"/>
                </a:solidFill>
              </a:rPr>
              <a:t>A’</a:t>
            </a:r>
            <a:r>
              <a:rPr lang="en-US" altLang="en-US" sz="1800" smtClean="0">
                <a:sym typeface="Symbol" panose="05050102010706020507" pitchFamily="18" charset="2"/>
              </a:rPr>
              <a:t></a:t>
            </a:r>
            <a:r>
              <a:rPr lang="en-US" altLang="en-US" sz="1800" smtClean="0">
                <a:solidFill>
                  <a:srgbClr val="FF0000"/>
                </a:solidFill>
                <a:sym typeface="Symbol" panose="05050102010706020507" pitchFamily="18" charset="2"/>
              </a:rPr>
              <a:t> </a:t>
            </a:r>
            <a:r>
              <a:rPr lang="en-US" altLang="en-US" sz="1800" smtClean="0">
                <a:sym typeface="Symbol" panose="05050102010706020507" pitchFamily="18" charset="2"/>
              </a:rPr>
              <a:t>c</a:t>
            </a:r>
            <a:r>
              <a:rPr lang="en-US" altLang="en-US" sz="1800" smtClean="0">
                <a:solidFill>
                  <a:srgbClr val="FF0000"/>
                </a:solidFill>
                <a:sym typeface="Symbol" panose="05050102010706020507" pitchFamily="18" charset="2"/>
              </a:rPr>
              <a:t>A’</a:t>
            </a:r>
            <a:r>
              <a:rPr lang="en-US" altLang="en-US" sz="1800" smtClean="0">
                <a:sym typeface="Symbol" panose="05050102010706020507" pitchFamily="18" charset="2"/>
              </a:rPr>
              <a:t>|ad</a:t>
            </a:r>
            <a:r>
              <a:rPr lang="en-US" altLang="en-US" sz="1800" smtClean="0">
                <a:solidFill>
                  <a:srgbClr val="FF0000"/>
                </a:solidFill>
                <a:sym typeface="Symbol" panose="05050102010706020507" pitchFamily="18" charset="2"/>
              </a:rPr>
              <a:t>A’</a:t>
            </a:r>
            <a:r>
              <a:rPr lang="en-US" altLang="en-US" sz="1800" smtClean="0">
                <a:sym typeface="Symbol" panose="05050102010706020507" pitchFamily="18" charset="2"/>
              </a:rPr>
              <a:t>|</a:t>
            </a:r>
            <a:r>
              <a:rPr lang="en-US" altLang="en-US" sz="1800" smtClean="0">
                <a:solidFill>
                  <a:srgbClr val="FF0000"/>
                </a:solidFill>
                <a:sym typeface="Symbol" panose="05050102010706020507" pitchFamily="18" charset="2"/>
              </a:rPr>
              <a:t> </a:t>
            </a:r>
            <a:r>
              <a:rPr lang="en-US" altLang="en-US" sz="1800" smtClean="0">
                <a:sym typeface="Symbol" panose="05050102010706020507" pitchFamily="18" charset="2"/>
              </a:rPr>
              <a:t></a:t>
            </a:r>
          </a:p>
          <a:p>
            <a:pPr lvl="1"/>
            <a:endParaRPr lang="en-US" altLang="en-US" sz="1800" smtClean="0">
              <a:sym typeface="Symbol" panose="05050102010706020507" pitchFamily="18" charset="2"/>
            </a:endParaRPr>
          </a:p>
          <a:p>
            <a:pPr lvl="1"/>
            <a:endParaRPr lang="en-US" altLang="en-US" sz="1800" smtClean="0">
              <a:sym typeface="Symbol" panose="05050102010706020507" pitchFamily="18" charset="2"/>
            </a:endParaRPr>
          </a:p>
          <a:p>
            <a:endParaRPr lang="en-US" altLang="en-US" smtClean="0">
              <a:sym typeface="Symbol" panose="05050102010706020507" pitchFamily="18" charset="2"/>
            </a:endParaRPr>
          </a:p>
          <a:p>
            <a:pPr lvl="1"/>
            <a:endParaRPr lang="en-US" altLang="en-US" smtClean="0">
              <a:sym typeface="Symbol" panose="05050102010706020507" pitchFamily="18" charset="2"/>
            </a:endParaRPr>
          </a:p>
          <a:p>
            <a:pPr lvl="1"/>
            <a:endParaRPr lang="en-US" altLang="en-US" smtClean="0">
              <a:sym typeface="Symbol" panose="05050102010706020507" pitchFamily="18" charset="2"/>
            </a:endParaRPr>
          </a:p>
          <a:p>
            <a:pPr lvl="1"/>
            <a:endParaRPr lang="en-US" altLang="en-US" smtClean="0">
              <a:sym typeface="Symbol" panose="05050102010706020507" pitchFamily="18" charset="2"/>
            </a:endParaRPr>
          </a:p>
          <a:p>
            <a:endParaRPr lang="en-US" altLang="en-US" smtClean="0"/>
          </a:p>
        </p:txBody>
      </p:sp>
      <p:sp>
        <p:nvSpPr>
          <p:cNvPr id="83972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745288" y="6491288"/>
            <a:ext cx="2133600" cy="366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4DD9FE80-56CE-4A7A-80BB-7C01A91F184C}" type="slidenum">
              <a:rPr lang="en-US" altLang="en-US"/>
              <a:pPr eaLnBrk="1" hangingPunct="1"/>
              <a:t>92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6204833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Footer Placeholder 4"/>
          <p:cNvSpPr>
            <a:spLocks noGrp="1"/>
          </p:cNvSpPr>
          <p:nvPr>
            <p:ph type="ftr" sz="quarter" idx="4294967295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mtClean="0"/>
              <a:t>Csci465</a:t>
            </a:r>
          </a:p>
        </p:txBody>
      </p:sp>
      <p:sp>
        <p:nvSpPr>
          <p:cNvPr id="84995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6745288" y="6491288"/>
            <a:ext cx="2133600" cy="366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4C7A5DB1-4DCB-4BF0-97F6-642CE9805DFD}" type="slidenum">
              <a:rPr lang="en-US" altLang="en-US"/>
              <a:pPr eaLnBrk="1" hangingPunct="1"/>
              <a:t>93</a:t>
            </a:fld>
            <a:endParaRPr lang="en-US" altLang="en-US"/>
          </a:p>
        </p:txBody>
      </p:sp>
      <p:sp>
        <p:nvSpPr>
          <p:cNvPr id="5530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Left Factoring</a:t>
            </a:r>
          </a:p>
        </p:txBody>
      </p:sp>
      <p:sp>
        <p:nvSpPr>
          <p:cNvPr id="8499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When the selection between the alternative of a production is NOT clear</a:t>
            </a:r>
          </a:p>
          <a:p>
            <a:r>
              <a:rPr lang="en-US" altLang="en-US" dirty="0" smtClean="0"/>
              <a:t>Need to </a:t>
            </a:r>
            <a:r>
              <a:rPr lang="en-US" altLang="en-US" dirty="0" smtClean="0">
                <a:solidFill>
                  <a:srgbClr val="FF0000"/>
                </a:solidFill>
              </a:rPr>
              <a:t>delay</a:t>
            </a:r>
            <a:r>
              <a:rPr lang="en-US" altLang="en-US" dirty="0" smtClean="0"/>
              <a:t> the selection until there is enough information</a:t>
            </a:r>
          </a:p>
        </p:txBody>
      </p:sp>
    </p:spTree>
    <p:extLst>
      <p:ext uri="{BB962C8B-B14F-4D97-AF65-F5344CB8AC3E}">
        <p14:creationId xmlns:p14="http://schemas.microsoft.com/office/powerpoint/2010/main" val="13967091"/>
      </p:ext>
    </p:extLst>
  </p:cSld>
  <p:clrMapOvr>
    <a:masterClrMapping/>
  </p:clrMapOvr>
  <p:transition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65126"/>
            <a:ext cx="8515350" cy="1325563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Left Factoring : Example</a:t>
            </a:r>
            <a:endParaRPr lang="en-US" dirty="0"/>
          </a:p>
        </p:txBody>
      </p:sp>
      <p:sp>
        <p:nvSpPr>
          <p:cNvPr id="86019" name="Content Placeholder 2"/>
          <p:cNvSpPr>
            <a:spLocks noGrp="1"/>
          </p:cNvSpPr>
          <p:nvPr>
            <p:ph idx="1"/>
          </p:nvPr>
        </p:nvSpPr>
        <p:spPr>
          <a:xfrm>
            <a:off x="0" y="1883718"/>
            <a:ext cx="8878888" cy="4222657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Suppose we have the following </a:t>
            </a:r>
            <a:r>
              <a:rPr lang="en-US" altLang="en-US" dirty="0" smtClean="0">
                <a:solidFill>
                  <a:srgbClr val="0070C0"/>
                </a:solidFill>
              </a:rPr>
              <a:t>Grammar G</a:t>
            </a:r>
          </a:p>
          <a:p>
            <a:pPr lvl="1" eaLnBrk="1" hangingPunct="1"/>
            <a:r>
              <a:rPr lang="en-US" altLang="en-US" dirty="0" err="1" smtClean="0"/>
              <a:t>Stmt</a:t>
            </a:r>
            <a:r>
              <a:rPr lang="en-US" altLang="en-US" dirty="0" err="1" smtClean="0">
                <a:sym typeface="Symbol" panose="05050102010706020507" pitchFamily="18" charset="2"/>
              </a:rPr>
              <a:t></a:t>
            </a:r>
            <a:r>
              <a:rPr lang="en-US" altLang="en-US" b="1" dirty="0" err="1" smtClean="0">
                <a:solidFill>
                  <a:srgbClr val="008000"/>
                </a:solidFill>
                <a:sym typeface="Symbol" panose="05050102010706020507" pitchFamily="18" charset="2"/>
              </a:rPr>
              <a:t>if</a:t>
            </a:r>
            <a:r>
              <a:rPr lang="en-US" altLang="en-US" dirty="0" smtClean="0">
                <a:solidFill>
                  <a:srgbClr val="008000"/>
                </a:solidFill>
                <a:sym typeface="Symbol" panose="05050102010706020507" pitchFamily="18" charset="2"/>
              </a:rPr>
              <a:t> </a:t>
            </a:r>
            <a:r>
              <a:rPr lang="en-US" altLang="en-US" dirty="0" err="1" smtClean="0">
                <a:solidFill>
                  <a:srgbClr val="008000"/>
                </a:solidFill>
                <a:sym typeface="Symbol" panose="05050102010706020507" pitchFamily="18" charset="2"/>
              </a:rPr>
              <a:t>Exp</a:t>
            </a:r>
            <a:r>
              <a:rPr lang="en-US" altLang="en-US" dirty="0" smtClean="0">
                <a:solidFill>
                  <a:srgbClr val="008000"/>
                </a:solidFill>
                <a:sym typeface="Symbol" panose="05050102010706020507" pitchFamily="18" charset="2"/>
              </a:rPr>
              <a:t> </a:t>
            </a:r>
            <a:r>
              <a:rPr lang="en-US" altLang="en-US" b="1" dirty="0" smtClean="0">
                <a:solidFill>
                  <a:srgbClr val="008000"/>
                </a:solidFill>
                <a:sym typeface="Symbol" panose="05050102010706020507" pitchFamily="18" charset="2"/>
              </a:rPr>
              <a:t>Then</a:t>
            </a:r>
            <a:r>
              <a:rPr lang="en-US" altLang="en-US" dirty="0" smtClean="0">
                <a:solidFill>
                  <a:srgbClr val="008000"/>
                </a:solidFill>
                <a:sym typeface="Symbol" panose="05050102010706020507" pitchFamily="18" charset="2"/>
              </a:rPr>
              <a:t> </a:t>
            </a:r>
            <a:r>
              <a:rPr lang="en-US" altLang="en-US" dirty="0" err="1" smtClean="0">
                <a:solidFill>
                  <a:srgbClr val="008000"/>
                </a:solidFill>
                <a:sym typeface="Symbol" panose="05050102010706020507" pitchFamily="18" charset="2"/>
              </a:rPr>
              <a:t>Stmt</a:t>
            </a:r>
            <a:endParaRPr lang="en-US" altLang="en-US" dirty="0" smtClean="0">
              <a:solidFill>
                <a:srgbClr val="008000"/>
              </a:solidFill>
              <a:sym typeface="Symbol" panose="05050102010706020507" pitchFamily="18" charset="2"/>
            </a:endParaRPr>
          </a:p>
          <a:p>
            <a:pPr lvl="1" eaLnBrk="1" hangingPunct="1"/>
            <a:r>
              <a:rPr lang="en-US" altLang="en-US" dirty="0" err="1" smtClean="0"/>
              <a:t>Stmt</a:t>
            </a:r>
            <a:r>
              <a:rPr lang="en-US" altLang="en-US" dirty="0" err="1" smtClean="0">
                <a:sym typeface="Symbol" panose="05050102010706020507" pitchFamily="18" charset="2"/>
              </a:rPr>
              <a:t></a:t>
            </a:r>
            <a:r>
              <a:rPr lang="en-US" altLang="en-US" b="1" dirty="0" err="1" smtClean="0">
                <a:solidFill>
                  <a:srgbClr val="008000"/>
                </a:solidFill>
                <a:sym typeface="Symbol" panose="05050102010706020507" pitchFamily="18" charset="2"/>
              </a:rPr>
              <a:t>if</a:t>
            </a:r>
            <a:r>
              <a:rPr lang="en-US" altLang="en-US" dirty="0" smtClean="0">
                <a:solidFill>
                  <a:srgbClr val="008000"/>
                </a:solidFill>
                <a:sym typeface="Symbol" panose="05050102010706020507" pitchFamily="18" charset="2"/>
              </a:rPr>
              <a:t> </a:t>
            </a:r>
            <a:r>
              <a:rPr lang="en-US" altLang="en-US" dirty="0" err="1" smtClean="0">
                <a:solidFill>
                  <a:srgbClr val="008000"/>
                </a:solidFill>
                <a:sym typeface="Symbol" panose="05050102010706020507" pitchFamily="18" charset="2"/>
              </a:rPr>
              <a:t>Exp</a:t>
            </a:r>
            <a:r>
              <a:rPr lang="en-US" altLang="en-US" dirty="0" smtClean="0">
                <a:solidFill>
                  <a:srgbClr val="008000"/>
                </a:solidFill>
                <a:sym typeface="Symbol" panose="05050102010706020507" pitchFamily="18" charset="2"/>
              </a:rPr>
              <a:t> </a:t>
            </a:r>
            <a:r>
              <a:rPr lang="en-US" altLang="en-US" b="1" dirty="0" smtClean="0">
                <a:solidFill>
                  <a:srgbClr val="008000"/>
                </a:solidFill>
                <a:sym typeface="Symbol" panose="05050102010706020507" pitchFamily="18" charset="2"/>
              </a:rPr>
              <a:t>Then</a:t>
            </a:r>
            <a:r>
              <a:rPr lang="en-US" altLang="en-US" dirty="0" smtClean="0">
                <a:solidFill>
                  <a:srgbClr val="008000"/>
                </a:solidFill>
                <a:sym typeface="Symbol" panose="05050102010706020507" pitchFamily="18" charset="2"/>
              </a:rPr>
              <a:t> </a:t>
            </a:r>
            <a:r>
              <a:rPr lang="en-US" altLang="en-US" dirty="0" err="1" smtClean="0">
                <a:solidFill>
                  <a:srgbClr val="008000"/>
                </a:solidFill>
                <a:sym typeface="Symbol" panose="05050102010706020507" pitchFamily="18" charset="2"/>
              </a:rPr>
              <a:t>Stmt</a:t>
            </a:r>
            <a:r>
              <a:rPr lang="en-US" altLang="en-US" dirty="0" smtClean="0">
                <a:solidFill>
                  <a:srgbClr val="008000"/>
                </a:solidFill>
                <a:sym typeface="Symbol" panose="05050102010706020507" pitchFamily="18" charset="2"/>
              </a:rPr>
              <a:t> </a:t>
            </a:r>
            <a:r>
              <a:rPr lang="en-US" altLang="en-US" dirty="0" smtClean="0">
                <a:solidFill>
                  <a:srgbClr val="FF0000"/>
                </a:solidFill>
                <a:sym typeface="Symbol" panose="05050102010706020507" pitchFamily="18" charset="2"/>
              </a:rPr>
              <a:t>else </a:t>
            </a:r>
            <a:r>
              <a:rPr lang="en-US" altLang="en-US" dirty="0" err="1" smtClean="0">
                <a:solidFill>
                  <a:srgbClr val="FF0000"/>
                </a:solidFill>
                <a:sym typeface="Symbol" panose="05050102010706020507" pitchFamily="18" charset="2"/>
              </a:rPr>
              <a:t>Stmt</a:t>
            </a:r>
            <a:endParaRPr lang="en-US" altLang="en-US" dirty="0" smtClean="0">
              <a:solidFill>
                <a:srgbClr val="FF0000"/>
              </a:solidFill>
              <a:sym typeface="Symbol" panose="05050102010706020507" pitchFamily="18" charset="2"/>
            </a:endParaRPr>
          </a:p>
          <a:p>
            <a:pPr eaLnBrk="1" hangingPunct="1"/>
            <a:r>
              <a:rPr lang="en-US" altLang="en-US" dirty="0" smtClean="0"/>
              <a:t>G is NOT LL(1) </a:t>
            </a:r>
          </a:p>
          <a:p>
            <a:pPr lvl="1" eaLnBrk="1" hangingPunct="1"/>
            <a:r>
              <a:rPr lang="en-US" altLang="en-US" dirty="0" smtClean="0"/>
              <a:t>Why not?</a:t>
            </a:r>
          </a:p>
          <a:p>
            <a:pPr eaLnBrk="1" hangingPunct="1"/>
            <a:r>
              <a:rPr lang="en-US" altLang="en-US" dirty="0" smtClean="0">
                <a:sym typeface="Symbol" panose="05050102010706020507" pitchFamily="18" charset="2"/>
              </a:rPr>
              <a:t>Remove left-factored</a:t>
            </a:r>
          </a:p>
          <a:p>
            <a:pPr lvl="1" eaLnBrk="1" hangingPunct="1"/>
            <a:r>
              <a:rPr lang="en-US" altLang="en-US" dirty="0" err="1" smtClean="0">
                <a:sym typeface="Symbol" panose="05050102010706020507" pitchFamily="18" charset="2"/>
              </a:rPr>
              <a:t>Stmt</a:t>
            </a:r>
            <a:r>
              <a:rPr lang="en-US" altLang="en-US" dirty="0" smtClean="0">
                <a:sym typeface="Symbol" panose="05050102010706020507" pitchFamily="18" charset="2"/>
              </a:rPr>
              <a:t> </a:t>
            </a:r>
            <a:r>
              <a:rPr lang="en-US" altLang="en-US" b="1" dirty="0" smtClean="0">
                <a:solidFill>
                  <a:srgbClr val="008000"/>
                </a:solidFill>
                <a:sym typeface="Symbol" panose="05050102010706020507" pitchFamily="18" charset="2"/>
              </a:rPr>
              <a:t>if</a:t>
            </a:r>
            <a:r>
              <a:rPr lang="en-US" altLang="en-US" dirty="0" smtClean="0">
                <a:solidFill>
                  <a:srgbClr val="008000"/>
                </a:solidFill>
                <a:sym typeface="Symbol" panose="05050102010706020507" pitchFamily="18" charset="2"/>
              </a:rPr>
              <a:t> </a:t>
            </a:r>
            <a:r>
              <a:rPr lang="en-US" altLang="en-US" dirty="0" err="1" smtClean="0">
                <a:solidFill>
                  <a:srgbClr val="008000"/>
                </a:solidFill>
                <a:sym typeface="Symbol" panose="05050102010706020507" pitchFamily="18" charset="2"/>
              </a:rPr>
              <a:t>Exp</a:t>
            </a:r>
            <a:r>
              <a:rPr lang="en-US" altLang="en-US" dirty="0" smtClean="0">
                <a:solidFill>
                  <a:srgbClr val="008000"/>
                </a:solidFill>
                <a:sym typeface="Symbol" panose="05050102010706020507" pitchFamily="18" charset="2"/>
              </a:rPr>
              <a:t> </a:t>
            </a:r>
            <a:r>
              <a:rPr lang="en-US" altLang="en-US" b="1" dirty="0" smtClean="0">
                <a:solidFill>
                  <a:srgbClr val="008000"/>
                </a:solidFill>
                <a:sym typeface="Symbol" panose="05050102010706020507" pitchFamily="18" charset="2"/>
              </a:rPr>
              <a:t>Then</a:t>
            </a:r>
            <a:r>
              <a:rPr lang="en-US" altLang="en-US" dirty="0" smtClean="0">
                <a:solidFill>
                  <a:srgbClr val="008000"/>
                </a:solidFill>
                <a:sym typeface="Symbol" panose="05050102010706020507" pitchFamily="18" charset="2"/>
              </a:rPr>
              <a:t> </a:t>
            </a:r>
            <a:r>
              <a:rPr lang="en-US" altLang="en-US" dirty="0" err="1" smtClean="0">
                <a:solidFill>
                  <a:srgbClr val="008000"/>
                </a:solidFill>
                <a:sym typeface="Symbol" panose="05050102010706020507" pitchFamily="18" charset="2"/>
              </a:rPr>
              <a:t>Stmt</a:t>
            </a:r>
            <a:r>
              <a:rPr lang="en-US" altLang="en-US" dirty="0" smtClean="0">
                <a:solidFill>
                  <a:srgbClr val="008000"/>
                </a:solidFill>
                <a:sym typeface="Symbol" panose="05050102010706020507" pitchFamily="18" charset="2"/>
              </a:rPr>
              <a:t> </a:t>
            </a:r>
            <a:r>
              <a:rPr lang="en-US" altLang="en-US" dirty="0" smtClean="0">
                <a:solidFill>
                  <a:srgbClr val="FF0000"/>
                </a:solidFill>
                <a:sym typeface="Symbol" panose="05050102010706020507" pitchFamily="18" charset="2"/>
              </a:rPr>
              <a:t>Rest</a:t>
            </a:r>
          </a:p>
          <a:p>
            <a:pPr lvl="1" eaLnBrk="1" hangingPunct="1"/>
            <a:r>
              <a:rPr lang="en-US" altLang="en-US" dirty="0" smtClean="0">
                <a:solidFill>
                  <a:srgbClr val="FF0000"/>
                </a:solidFill>
                <a:sym typeface="Symbol" panose="05050102010706020507" pitchFamily="18" charset="2"/>
              </a:rPr>
              <a:t>Rest </a:t>
            </a:r>
            <a:r>
              <a:rPr lang="en-US" altLang="en-US" dirty="0" smtClean="0">
                <a:solidFill>
                  <a:srgbClr val="00B0F0"/>
                </a:solidFill>
                <a:sym typeface="Symbol" panose="05050102010706020507" pitchFamily="18" charset="2"/>
              </a:rPr>
              <a:t>else </a:t>
            </a:r>
            <a:r>
              <a:rPr lang="en-US" altLang="en-US" dirty="0" err="1" smtClean="0">
                <a:solidFill>
                  <a:srgbClr val="00B0F0"/>
                </a:solidFill>
                <a:sym typeface="Symbol" panose="05050102010706020507" pitchFamily="18" charset="2"/>
              </a:rPr>
              <a:t>Stmt</a:t>
            </a:r>
            <a:r>
              <a:rPr lang="en-US" altLang="en-US" dirty="0" smtClean="0">
                <a:solidFill>
                  <a:srgbClr val="00B0F0"/>
                </a:solidFill>
                <a:sym typeface="Symbol" panose="05050102010706020507" pitchFamily="18" charset="2"/>
              </a:rPr>
              <a:t> </a:t>
            </a:r>
            <a:r>
              <a:rPr lang="en-US" altLang="en-US" dirty="0" smtClean="0">
                <a:sym typeface="Symbol" panose="05050102010706020507" pitchFamily="18" charset="2"/>
              </a:rPr>
              <a:t>|</a:t>
            </a:r>
            <a:r>
              <a:rPr lang="en-US" altLang="en-US" dirty="0" smtClean="0">
                <a:solidFill>
                  <a:srgbClr val="FF0000"/>
                </a:solidFill>
                <a:sym typeface="Symbol" panose="05050102010706020507" pitchFamily="18" charset="2"/>
              </a:rPr>
              <a:t> </a:t>
            </a:r>
            <a:r>
              <a:rPr lang="en-US" altLang="en-US" dirty="0" smtClean="0">
                <a:sym typeface="Symbol" panose="05050102010706020507" pitchFamily="18" charset="2"/>
              </a:rPr>
              <a:t></a:t>
            </a:r>
          </a:p>
          <a:p>
            <a:endParaRPr lang="en-US" altLang="en-US" dirty="0" smtClean="0"/>
          </a:p>
        </p:txBody>
      </p:sp>
      <p:sp>
        <p:nvSpPr>
          <p:cNvPr id="86020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745288" y="6491288"/>
            <a:ext cx="2133600" cy="366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FF41A361-D238-407A-8024-6E85A3CD7E4D}" type="slidenum">
              <a:rPr lang="en-US" altLang="en-US"/>
              <a:pPr eaLnBrk="1" hangingPunct="1"/>
              <a:t>94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1143803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65126"/>
            <a:ext cx="8515350" cy="1325563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Summary of Non-Context Free Language Constructs</a:t>
            </a:r>
            <a:endParaRPr lang="en-US" dirty="0"/>
          </a:p>
        </p:txBody>
      </p:sp>
      <p:sp>
        <p:nvSpPr>
          <p:cNvPr id="87043" name="Content Placeholder 2"/>
          <p:cNvSpPr>
            <a:spLocks noGrp="1"/>
          </p:cNvSpPr>
          <p:nvPr>
            <p:ph idx="1"/>
          </p:nvPr>
        </p:nvSpPr>
        <p:spPr>
          <a:xfrm>
            <a:off x="-1" y="1974273"/>
            <a:ext cx="9060873" cy="3829050"/>
          </a:xfrm>
        </p:spPr>
        <p:txBody>
          <a:bodyPr/>
          <a:lstStyle/>
          <a:p>
            <a:r>
              <a:rPr lang="en-US" altLang="en-US" dirty="0" smtClean="0"/>
              <a:t>Programming constructs that cannot be specified using grammar </a:t>
            </a:r>
          </a:p>
          <a:p>
            <a:pPr lvl="1"/>
            <a:r>
              <a:rPr lang="en-US" altLang="en-US" dirty="0" smtClean="0">
                <a:solidFill>
                  <a:srgbClr val="FF0000"/>
                </a:solidFill>
              </a:rPr>
              <a:t>Define/USE</a:t>
            </a:r>
          </a:p>
          <a:p>
            <a:pPr lvl="1"/>
            <a:r>
              <a:rPr lang="en-US" altLang="en-US" dirty="0" smtClean="0">
                <a:solidFill>
                  <a:srgbClr val="009A44"/>
                </a:solidFill>
              </a:rPr>
              <a:t>Counting  number of formal parameters and actual parameters.</a:t>
            </a:r>
          </a:p>
          <a:p>
            <a:pPr lvl="1"/>
            <a:endParaRPr lang="en-US" altLang="en-US" dirty="0" smtClean="0"/>
          </a:p>
          <a:p>
            <a:pPr lvl="2"/>
            <a:endParaRPr lang="en-US" altLang="en-US" dirty="0" smtClean="0"/>
          </a:p>
        </p:txBody>
      </p:sp>
      <p:sp>
        <p:nvSpPr>
          <p:cNvPr id="8704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745288" y="6491288"/>
            <a:ext cx="2133600" cy="366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4AAE6204-1461-48F3-8439-D45BF0B59A30}" type="slidenum">
              <a:rPr lang="en-US" altLang="en-US"/>
              <a:pPr eaLnBrk="1" hangingPunct="1"/>
              <a:t>95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8790141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7969" y="365126"/>
            <a:ext cx="8327381" cy="1325563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examples</a:t>
            </a:r>
            <a:endParaRPr lang="en-US" dirty="0"/>
          </a:p>
        </p:txBody>
      </p:sp>
      <p:sp>
        <p:nvSpPr>
          <p:cNvPr id="8806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 smtClean="0"/>
              <a:t>Examples:</a:t>
            </a:r>
          </a:p>
          <a:p>
            <a:pPr lvl="2"/>
            <a:r>
              <a:rPr lang="en-US" altLang="en-US" sz="1600" dirty="0" smtClean="0"/>
              <a:t>Define/Use: L1 = {</a:t>
            </a:r>
            <a:r>
              <a:rPr lang="en-US" altLang="en-US" sz="1600" dirty="0" err="1" smtClean="0"/>
              <a:t>wcw</a:t>
            </a:r>
            <a:r>
              <a:rPr lang="en-US" altLang="en-US" sz="1600" dirty="0" smtClean="0"/>
              <a:t>| w is in (</a:t>
            </a:r>
            <a:r>
              <a:rPr lang="en-US" altLang="en-US" sz="1600" dirty="0" err="1" smtClean="0"/>
              <a:t>a|b</a:t>
            </a:r>
            <a:r>
              <a:rPr lang="en-US" altLang="en-US" sz="1600" dirty="0" smtClean="0"/>
              <a:t>)*}</a:t>
            </a:r>
          </a:p>
          <a:p>
            <a:pPr lvl="3"/>
            <a:r>
              <a:rPr lang="en-US" altLang="en-US" sz="1600" dirty="0" smtClean="0"/>
              <a:t>Where </a:t>
            </a:r>
          </a:p>
          <a:p>
            <a:pPr lvl="4"/>
            <a:r>
              <a:rPr lang="en-US" altLang="en-US" sz="1600" dirty="0" smtClean="0"/>
              <a:t>the first </a:t>
            </a:r>
            <a:r>
              <a:rPr lang="en-US" altLang="en-US" sz="1600" dirty="0" smtClean="0">
                <a:solidFill>
                  <a:srgbClr val="0070C0"/>
                </a:solidFill>
              </a:rPr>
              <a:t>w= declaration</a:t>
            </a:r>
            <a:r>
              <a:rPr lang="en-US" altLang="en-US" sz="1600" dirty="0" smtClean="0"/>
              <a:t>;  </a:t>
            </a:r>
          </a:p>
          <a:p>
            <a:pPr lvl="4"/>
            <a:r>
              <a:rPr lang="en-US" altLang="en-US" sz="1600" dirty="0" smtClean="0"/>
              <a:t>c: program; </a:t>
            </a:r>
          </a:p>
          <a:p>
            <a:pPr lvl="4"/>
            <a:r>
              <a:rPr lang="en-US" altLang="en-US" sz="1600" dirty="0" smtClean="0"/>
              <a:t>the second  </a:t>
            </a:r>
            <a:r>
              <a:rPr lang="en-US" altLang="en-US" sz="1600" dirty="0" smtClean="0">
                <a:solidFill>
                  <a:srgbClr val="FF0000"/>
                </a:solidFill>
              </a:rPr>
              <a:t>w= usage </a:t>
            </a:r>
          </a:p>
          <a:p>
            <a:pPr lvl="4"/>
            <a:r>
              <a:rPr lang="en-US" altLang="en-US" sz="1600" dirty="0" smtClean="0"/>
              <a:t>Grammar for C,  Java, or Pascal does not  distinguish among identifier presented by different character</a:t>
            </a:r>
          </a:p>
          <a:p>
            <a:pPr lvl="2"/>
            <a:r>
              <a:rPr lang="en-US" altLang="en-US" sz="1600" dirty="0" smtClean="0"/>
              <a:t> Checking the number of formal and actual parameters in procedure calls:</a:t>
            </a:r>
          </a:p>
          <a:p>
            <a:pPr lvl="3"/>
            <a:r>
              <a:rPr lang="en-US" altLang="en-US" sz="1400" dirty="0" smtClean="0"/>
              <a:t> L2 = {</a:t>
            </a:r>
            <a:r>
              <a:rPr lang="en-US" altLang="en-US" sz="1400" dirty="0" err="1" smtClean="0"/>
              <a:t>Formal</a:t>
            </a:r>
            <a:r>
              <a:rPr lang="en-US" altLang="en-US" sz="1400" baseline="30000" dirty="0" err="1" smtClean="0"/>
              <a:t>n</a:t>
            </a:r>
            <a:r>
              <a:rPr lang="en-US" altLang="en-US" sz="1400" dirty="0" smtClean="0"/>
              <a:t> </a:t>
            </a:r>
            <a:r>
              <a:rPr lang="en-US" altLang="en-US" sz="1400" dirty="0" err="1" smtClean="0"/>
              <a:t>Actual</a:t>
            </a:r>
            <a:r>
              <a:rPr lang="en-US" altLang="en-US" sz="1400" baseline="30000" dirty="0" err="1" smtClean="0"/>
              <a:t>m</a:t>
            </a:r>
            <a:r>
              <a:rPr lang="en-US" altLang="en-US" sz="1400" dirty="0" smtClean="0"/>
              <a:t>| n</a:t>
            </a:r>
            <a:r>
              <a:rPr lang="en-US" altLang="en-US" sz="1400" dirty="0" smtClean="0">
                <a:sym typeface="Symbol" panose="05050102010706020507" pitchFamily="18" charset="2"/>
              </a:rPr>
              <a:t>1 and m1</a:t>
            </a:r>
            <a:r>
              <a:rPr lang="en-US" altLang="en-US" sz="1400" dirty="0" smtClean="0"/>
              <a:t>}</a:t>
            </a:r>
          </a:p>
          <a:p>
            <a:r>
              <a:rPr lang="en-US" altLang="en-US" sz="2400" dirty="0" smtClean="0"/>
              <a:t>Possible Solution:</a:t>
            </a:r>
          </a:p>
          <a:p>
            <a:pPr lvl="1"/>
            <a:r>
              <a:rPr lang="en-US" altLang="en-US" sz="2000" dirty="0" smtClean="0">
                <a:solidFill>
                  <a:srgbClr val="FF0000"/>
                </a:solidFill>
              </a:rPr>
              <a:t>Leave them up to semantic analyzers to handle them!!!</a:t>
            </a:r>
          </a:p>
          <a:p>
            <a:endParaRPr lang="en-US" altLang="en-US" dirty="0" smtClean="0"/>
          </a:p>
        </p:txBody>
      </p:sp>
      <p:sp>
        <p:nvSpPr>
          <p:cNvPr id="88068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87969" y="6444876"/>
            <a:ext cx="2133600" cy="366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B52E8B55-0870-4D81-840C-C4A2BA3914B9}" type="slidenum">
              <a:rPr lang="en-US" altLang="en-US"/>
              <a:pPr eaLnBrk="1" hangingPunct="1"/>
              <a:t>96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1467060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Part 2: Bottom up Parsing methods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Csci465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090977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931" y="365126"/>
            <a:ext cx="8437419" cy="1325563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Bottom up parsing</a:t>
            </a:r>
            <a:endParaRPr lang="en-US" dirty="0"/>
          </a:p>
        </p:txBody>
      </p:sp>
      <p:sp>
        <p:nvSpPr>
          <p:cNvPr id="89091" name="Content Placeholder 2"/>
          <p:cNvSpPr>
            <a:spLocks noGrp="1"/>
          </p:cNvSpPr>
          <p:nvPr>
            <p:ph idx="1"/>
          </p:nvPr>
        </p:nvSpPr>
        <p:spPr>
          <a:xfrm>
            <a:off x="77931" y="1979660"/>
            <a:ext cx="7886700" cy="4222657"/>
          </a:xfrm>
        </p:spPr>
        <p:txBody>
          <a:bodyPr/>
          <a:lstStyle/>
          <a:p>
            <a:r>
              <a:rPr lang="en-US" altLang="en-US" sz="3600" dirty="0" smtClean="0"/>
              <a:t>Bottom up parsing</a:t>
            </a:r>
          </a:p>
          <a:p>
            <a:pPr lvl="1"/>
            <a:r>
              <a:rPr lang="en-US" altLang="en-US" sz="3200" dirty="0" smtClean="0"/>
              <a:t>Refers to the construction of a parse tree using an </a:t>
            </a:r>
            <a:r>
              <a:rPr lang="en-US" altLang="en-US" sz="3200" dirty="0" smtClean="0">
                <a:solidFill>
                  <a:srgbClr val="00B0F0"/>
                </a:solidFill>
              </a:rPr>
              <a:t>input string </a:t>
            </a:r>
            <a:r>
              <a:rPr lang="en-US" altLang="en-US" sz="3200" dirty="0" smtClean="0"/>
              <a:t>staring from the leaves (</a:t>
            </a:r>
            <a:r>
              <a:rPr lang="en-US" altLang="en-US" sz="3200" dirty="0" smtClean="0">
                <a:solidFill>
                  <a:srgbClr val="FF0000"/>
                </a:solidFill>
              </a:rPr>
              <a:t>bottom</a:t>
            </a:r>
            <a:r>
              <a:rPr lang="en-US" altLang="en-US" sz="3200" dirty="0" smtClean="0"/>
              <a:t>) all the way towards the root of the tree</a:t>
            </a:r>
          </a:p>
        </p:txBody>
      </p:sp>
      <p:sp>
        <p:nvSpPr>
          <p:cNvPr id="89092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745288" y="6491288"/>
            <a:ext cx="2133600" cy="366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8411B696-3C56-48B4-8351-02D394517861}" type="slidenum">
              <a:rPr lang="en-US" altLang="en-US"/>
              <a:pPr eaLnBrk="1" hangingPunct="1"/>
              <a:t>98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6607793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Example id*id</a:t>
            </a:r>
            <a:endParaRPr lang="en-US" dirty="0"/>
          </a:p>
        </p:txBody>
      </p:sp>
      <p:sp>
        <p:nvSpPr>
          <p:cNvPr id="90115" name="Slide Number Placeholder 2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3E96DAA3-7626-48AD-8173-3D4A3FE15E8F}" type="slidenum">
              <a:rPr lang="en-US" altLang="en-US"/>
              <a:pPr eaLnBrk="1" hangingPunct="1"/>
              <a:t>99</a:t>
            </a:fld>
            <a:endParaRPr lang="en-US" altLang="en-US"/>
          </a:p>
        </p:txBody>
      </p:sp>
      <p:pic>
        <p:nvPicPr>
          <p:cNvPr id="9011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57375"/>
            <a:ext cx="8934450" cy="5000625"/>
          </a:xfrm>
          <a:prstGeom prst="rect">
            <a:avLst/>
          </a:prstGeom>
          <a:solidFill>
            <a:srgbClr val="92D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Right Arrow 16"/>
          <p:cNvSpPr/>
          <p:nvPr/>
        </p:nvSpPr>
        <p:spPr>
          <a:xfrm>
            <a:off x="1409700" y="2486025"/>
            <a:ext cx="438150" cy="180975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8" name="Right Arrow 17"/>
          <p:cNvSpPr/>
          <p:nvPr/>
        </p:nvSpPr>
        <p:spPr>
          <a:xfrm>
            <a:off x="2895600" y="2466975"/>
            <a:ext cx="438150" cy="180975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9" name="Right Arrow 18"/>
          <p:cNvSpPr/>
          <p:nvPr/>
        </p:nvSpPr>
        <p:spPr>
          <a:xfrm>
            <a:off x="4362450" y="2457450"/>
            <a:ext cx="438150" cy="180975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0" name="Right Arrow 19"/>
          <p:cNvSpPr/>
          <p:nvPr/>
        </p:nvSpPr>
        <p:spPr>
          <a:xfrm>
            <a:off x="5886450" y="2381250"/>
            <a:ext cx="438150" cy="180975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1" name="Right Arrow 20"/>
          <p:cNvSpPr/>
          <p:nvPr/>
        </p:nvSpPr>
        <p:spPr>
          <a:xfrm>
            <a:off x="7105650" y="2362200"/>
            <a:ext cx="800100" cy="152400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152400" y="4211053"/>
            <a:ext cx="3628768" cy="1570622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 sz="1200" dirty="0">
              <a:solidFill>
                <a:schemeClr val="tx1"/>
              </a:solidFill>
            </a:endParaRPr>
          </a:p>
          <a:p>
            <a:pPr>
              <a:defRPr/>
            </a:pPr>
            <a:endParaRPr lang="en-US" sz="1200" dirty="0">
              <a:solidFill>
                <a:schemeClr val="tx1"/>
              </a:solidFill>
            </a:endParaRPr>
          </a:p>
          <a:p>
            <a:pPr>
              <a:defRPr/>
            </a:pPr>
            <a:endParaRPr lang="en-US" sz="1200" dirty="0">
              <a:solidFill>
                <a:schemeClr val="tx1"/>
              </a:solidFill>
            </a:endParaRPr>
          </a:p>
          <a:p>
            <a:pPr>
              <a:defRPr/>
            </a:pPr>
            <a:r>
              <a:rPr lang="en-US" sz="2000" dirty="0" smtClean="0">
                <a:solidFill>
                  <a:schemeClr val="tx1"/>
                </a:solidFill>
              </a:rPr>
              <a:t>Grammar G:</a:t>
            </a:r>
            <a:endParaRPr lang="en-US" sz="2000" dirty="0">
              <a:solidFill>
                <a:schemeClr val="tx1"/>
              </a:solidFill>
            </a:endParaRPr>
          </a:p>
          <a:p>
            <a:pPr>
              <a:defRPr/>
            </a:pPr>
            <a:r>
              <a:rPr lang="en-US" sz="2000" dirty="0">
                <a:solidFill>
                  <a:schemeClr val="tx1"/>
                </a:solidFill>
              </a:rPr>
              <a:t>E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 E + T | T</a:t>
            </a:r>
          </a:p>
          <a:p>
            <a:pPr>
              <a:defRPr/>
            </a:pP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T T *  F | F</a:t>
            </a:r>
          </a:p>
          <a:p>
            <a:pPr>
              <a:defRPr/>
            </a:pP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F (E )| </a:t>
            </a:r>
            <a:r>
              <a:rPr lang="en-US" sz="2000" b="1" dirty="0">
                <a:solidFill>
                  <a:schemeClr val="tx1"/>
                </a:solidFill>
                <a:sym typeface="Wingdings" pitchFamily="2" charset="2"/>
              </a:rPr>
              <a:t>id</a:t>
            </a:r>
          </a:p>
          <a:p>
            <a:pPr>
              <a:defRPr/>
            </a:pPr>
            <a:endParaRPr lang="en-US" sz="1200" dirty="0">
              <a:solidFill>
                <a:schemeClr val="tx1"/>
              </a:solidFill>
            </a:endParaRPr>
          </a:p>
          <a:p>
            <a:pPr>
              <a:defRPr/>
            </a:pPr>
            <a:endParaRPr lang="en-US" sz="1200" dirty="0">
              <a:solidFill>
                <a:schemeClr val="tx1"/>
              </a:solidFill>
            </a:endParaRPr>
          </a:p>
          <a:p>
            <a:pPr>
              <a:defRPr/>
            </a:pPr>
            <a:endParaRPr 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3155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UNDAerospace.pptx" id="{F7118328-E834-46A0-83EC-F744BFE60237}" vid="{D2773446-F50F-4EEB-A44E-9265065B0FD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PresentationUNDAerospace_Template</Template>
  <TotalTime>3293</TotalTime>
  <Words>7585</Words>
  <Application>Microsoft Office PowerPoint</Application>
  <PresentationFormat>On-screen Show (4:3)</PresentationFormat>
  <Paragraphs>1475</Paragraphs>
  <Slides>187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187</vt:i4>
      </vt:variant>
    </vt:vector>
  </HeadingPairs>
  <TitlesOfParts>
    <vt:vector size="198" baseType="lpstr">
      <vt:lpstr>Arial Unicode MS</vt:lpstr>
      <vt:lpstr>Arial</vt:lpstr>
      <vt:lpstr>Calibri</vt:lpstr>
      <vt:lpstr>Calibri Light</vt:lpstr>
      <vt:lpstr>Franklin Gothic Book</vt:lpstr>
      <vt:lpstr>Helvetica</vt:lpstr>
      <vt:lpstr>Symbol</vt:lpstr>
      <vt:lpstr>Tahoma</vt:lpstr>
      <vt:lpstr>Wingdings</vt:lpstr>
      <vt:lpstr>Wingdings 2</vt:lpstr>
      <vt:lpstr>Office Theme</vt:lpstr>
      <vt:lpstr>Csci465:  Principals of Translations </vt:lpstr>
      <vt:lpstr>Announcement</vt:lpstr>
      <vt:lpstr>Objectives</vt:lpstr>
      <vt:lpstr>Syntax Analysis</vt:lpstr>
      <vt:lpstr>Grammar</vt:lpstr>
      <vt:lpstr>Formal Grammars</vt:lpstr>
      <vt:lpstr>Significant of Grammars </vt:lpstr>
      <vt:lpstr>Parser vs. Scanner</vt:lpstr>
      <vt:lpstr>Limitation of Regular Expression (revisited)</vt:lpstr>
      <vt:lpstr>Role of parser</vt:lpstr>
      <vt:lpstr>Types of Parser</vt:lpstr>
      <vt:lpstr>Context Free Grammar (CFG)</vt:lpstr>
      <vt:lpstr>CFG and PDA</vt:lpstr>
      <vt:lpstr>Left Most Derivative </vt:lpstr>
      <vt:lpstr>Notations</vt:lpstr>
      <vt:lpstr>LL Parsing</vt:lpstr>
      <vt:lpstr>Predicative Parsing</vt:lpstr>
      <vt:lpstr>Example</vt:lpstr>
      <vt:lpstr>push-down automaton (PDA): 1</vt:lpstr>
      <vt:lpstr>push-down automaton (PDA): 2</vt:lpstr>
      <vt:lpstr>PowerPoint Presentation</vt:lpstr>
      <vt:lpstr>Example 1: PDA</vt:lpstr>
      <vt:lpstr>Table: PDA on input aacbb </vt:lpstr>
      <vt:lpstr>Push Down Automata (PDA): Implementation</vt:lpstr>
      <vt:lpstr>Top-Down Parsing (revisited)</vt:lpstr>
      <vt:lpstr>Example: Grammar for Arithmetic expression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Quiz( 10-5-2017)</vt:lpstr>
      <vt:lpstr>PowerPoint Presentation</vt:lpstr>
      <vt:lpstr>FIRST and FOLLOW</vt:lpstr>
      <vt:lpstr>FIRST and Follow Sets</vt:lpstr>
      <vt:lpstr>FIRSTk(w)</vt:lpstr>
      <vt:lpstr>Example 1: Compute the first</vt:lpstr>
      <vt:lpstr>Example 2</vt:lpstr>
      <vt:lpstr>Followk(A)</vt:lpstr>
      <vt:lpstr>To Compute Follow set</vt:lpstr>
      <vt:lpstr>Example 2: Compute Follow</vt:lpstr>
      <vt:lpstr>Follow: Example 1 (solution) </vt:lpstr>
      <vt:lpstr>Example 2: First and Follow</vt:lpstr>
      <vt:lpstr>Example 2: First and Follow</vt:lpstr>
      <vt:lpstr>To compute Follow for the Grammar</vt:lpstr>
      <vt:lpstr>PowerPoint Presentation</vt:lpstr>
      <vt:lpstr>Selection Sets</vt:lpstr>
      <vt:lpstr>How to compute Selection Set?</vt:lpstr>
      <vt:lpstr>Example of Selection</vt:lpstr>
      <vt:lpstr>Example of Selection</vt:lpstr>
      <vt:lpstr>Example of Selection</vt:lpstr>
      <vt:lpstr>Example of Selection</vt:lpstr>
      <vt:lpstr>Example</vt:lpstr>
      <vt:lpstr>Converting RE to FA to CFG</vt:lpstr>
      <vt:lpstr>Converting CFG to PDA:1</vt:lpstr>
      <vt:lpstr>Converting CFG to PDA: 2</vt:lpstr>
      <vt:lpstr>Example: From CFG to PDA</vt:lpstr>
      <vt:lpstr>Example 2: Transitions</vt:lpstr>
      <vt:lpstr>Example2: Parsing </vt:lpstr>
      <vt:lpstr>Example2: Parsing </vt:lpstr>
      <vt:lpstr>Example2: Parsing </vt:lpstr>
      <vt:lpstr>Note on example</vt:lpstr>
      <vt:lpstr>Construction of Predictive Parsing Table using First and Follow sets</vt:lpstr>
      <vt:lpstr>Parsing Table Algorithm</vt:lpstr>
      <vt:lpstr>Algorithm 4.31 (pp 224)</vt:lpstr>
      <vt:lpstr>Example : Table Driven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Implication of Algorithm 4.31</vt:lpstr>
      <vt:lpstr>Non-recursive Predictive Parsing: Table-driven</vt:lpstr>
      <vt:lpstr>The semantics of parser</vt:lpstr>
      <vt:lpstr>Model of a table-driven predictive parser</vt:lpstr>
      <vt:lpstr>Model of a table-driven predictive parser using Stack (no recursion)</vt:lpstr>
      <vt:lpstr>Program using parsing table (pg22 in ASU)</vt:lpstr>
      <vt:lpstr>Example : Table driven</vt:lpstr>
      <vt:lpstr>Parsing Table for the grammar 4.11</vt:lpstr>
      <vt:lpstr>Figure 4.21</vt:lpstr>
      <vt:lpstr>Syntax Errors</vt:lpstr>
      <vt:lpstr>Parsing Error handler</vt:lpstr>
      <vt:lpstr>Issues</vt:lpstr>
      <vt:lpstr>Error-Recovery Strategies</vt:lpstr>
      <vt:lpstr>Panic-mode error recovery</vt:lpstr>
      <vt:lpstr>Solution for Follow()</vt:lpstr>
      <vt:lpstr>PowerPoint Presentation</vt:lpstr>
      <vt:lpstr>PowerPoint Presentation</vt:lpstr>
      <vt:lpstr>Left Recursion and Left Factoring </vt:lpstr>
      <vt:lpstr>Immediate left recursion</vt:lpstr>
      <vt:lpstr>Left Recursion  elimination: General technique</vt:lpstr>
      <vt:lpstr>Non-immediate elimination</vt:lpstr>
      <vt:lpstr> Left Factoring</vt:lpstr>
      <vt:lpstr>Left Factoring : Example</vt:lpstr>
      <vt:lpstr>Summary of Non-Context Free Language Constructs</vt:lpstr>
      <vt:lpstr>examples</vt:lpstr>
      <vt:lpstr>Part 2: Bottom up Parsing methods</vt:lpstr>
      <vt:lpstr>Bottom up parsing</vt:lpstr>
      <vt:lpstr>Example id*id</vt:lpstr>
      <vt:lpstr>Example</vt:lpstr>
      <vt:lpstr>Reverses Rightmost Derivation (rm) </vt:lpstr>
      <vt:lpstr>Handles</vt:lpstr>
      <vt:lpstr>Example 4.23</vt:lpstr>
      <vt:lpstr>Handle Pruning </vt:lpstr>
      <vt:lpstr>Shift-Reduce Parsing(SRP) </vt:lpstr>
      <vt:lpstr>A handle (revisited)</vt:lpstr>
      <vt:lpstr>SRP elements and process</vt:lpstr>
      <vt:lpstr>How SRP work?</vt:lpstr>
      <vt:lpstr>Stack Implementation of SRP</vt:lpstr>
      <vt:lpstr> (Example of SRP for id1+id2*id3)</vt:lpstr>
      <vt:lpstr>Primary Operations of Shift Reduce Parsing (SRP)</vt:lpstr>
      <vt:lpstr>shift action</vt:lpstr>
      <vt:lpstr>Reduce action</vt:lpstr>
      <vt:lpstr>accept &amp; error actions</vt:lpstr>
      <vt:lpstr>Potential Problems</vt:lpstr>
      <vt:lpstr>Example (Shift/Reduc): Dangling Else</vt:lpstr>
      <vt:lpstr>Example (reduce/reduce) conflict (procedure call or array)</vt:lpstr>
      <vt:lpstr>Con’t: reduce/reduce conflict (procedure call or array)</vt:lpstr>
      <vt:lpstr>Con’t: reduce/reduce conflict (procedure call or array)</vt:lpstr>
      <vt:lpstr>LR (1) Grammars</vt:lpstr>
      <vt:lpstr>Final note on LR (k)</vt:lpstr>
      <vt:lpstr>Problem with LR</vt:lpstr>
      <vt:lpstr>How does SRP works</vt:lpstr>
      <vt:lpstr>Model of LR Parsing</vt:lpstr>
      <vt:lpstr>LR Parsing Algorithm </vt:lpstr>
      <vt:lpstr>Shift action</vt:lpstr>
      <vt:lpstr>Reduce Action </vt:lpstr>
      <vt:lpstr>Accept &amp; Error actions</vt:lpstr>
      <vt:lpstr>Quiz:</vt:lpstr>
      <vt:lpstr>Model of LR Parsing</vt:lpstr>
      <vt:lpstr>Building LR Parsing Table</vt:lpstr>
      <vt:lpstr>Toward Building SLR Tables</vt:lpstr>
      <vt:lpstr>An item of LR(0)</vt:lpstr>
      <vt:lpstr>PowerPoint Presentation</vt:lpstr>
      <vt:lpstr>More on Items</vt:lpstr>
      <vt:lpstr>Canonical LR(0) Collection </vt:lpstr>
      <vt:lpstr>construction of the canonical LR(0) collection for a grammar</vt:lpstr>
      <vt:lpstr>Closure of Item Sets?</vt:lpstr>
      <vt:lpstr>PowerPoint Presentation</vt:lpstr>
      <vt:lpstr>How to compute Closure I0</vt:lpstr>
      <vt:lpstr>Complete set of Items</vt:lpstr>
      <vt:lpstr>PowerPoint Presentation</vt:lpstr>
      <vt:lpstr>PowerPoint Presentation</vt:lpstr>
      <vt:lpstr>PowerPoint Presentation</vt:lpstr>
      <vt:lpstr>PowerPoint Presentation</vt:lpstr>
      <vt:lpstr>GOTO Function (transitions)</vt:lpstr>
      <vt:lpstr>PowerPoint Presentation</vt:lpstr>
      <vt:lpstr>Use of the LR(0) Automaton</vt:lpstr>
      <vt:lpstr>PowerPoint Presentation</vt:lpstr>
      <vt:lpstr>Architecture of LR Parsing</vt:lpstr>
      <vt:lpstr>Algorithims:4.44: LR Parsing algorism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Constructing SLR-parsing Tables</vt:lpstr>
      <vt:lpstr>Example 4.47: 1 (building table)</vt:lpstr>
      <vt:lpstr>Example 4.47: 2</vt:lpstr>
      <vt:lpstr>PowerPoint Presentation</vt:lpstr>
      <vt:lpstr>PowerPoint Presentation</vt:lpstr>
      <vt:lpstr>Fig4-31</vt:lpstr>
      <vt:lpstr>Fig4-31</vt:lpstr>
      <vt:lpstr>Example 4.38 (Reduce)</vt:lpstr>
      <vt:lpstr>Fig4-31</vt:lpstr>
      <vt:lpstr>PowerPoint Presentation</vt:lpstr>
      <vt:lpstr>Second Item</vt:lpstr>
      <vt:lpstr>PowerPoint Presentation</vt:lpstr>
      <vt:lpstr>Fig4-31</vt:lpstr>
      <vt:lpstr>Fig4-31</vt:lpstr>
      <vt:lpstr>PowerPoint Presentation</vt:lpstr>
      <vt:lpstr>Fig4-31</vt:lpstr>
      <vt:lpstr>Advanced Topics</vt:lpstr>
      <vt:lpstr>Optimizing a Grammar</vt:lpstr>
      <vt:lpstr>Derivation</vt:lpstr>
      <vt:lpstr>Example: Expression Tree</vt:lpstr>
      <vt:lpstr>Parse Tree for Exp. Grammar</vt:lpstr>
      <vt:lpstr>Revised Grammar</vt:lpstr>
      <vt:lpstr>Revised  Expression Grammar</vt:lpstr>
      <vt:lpstr>General rule</vt:lpstr>
      <vt:lpstr>Reducing the size of LR(1) tables: Combing Rows/Columns</vt:lpstr>
      <vt:lpstr>Combing Rows (or columns)</vt:lpstr>
      <vt:lpstr>Shrinking the grammar</vt:lpstr>
      <vt:lpstr>PowerPoint Presentation</vt:lpstr>
      <vt:lpstr>Directly Encoding the table</vt:lpstr>
      <vt:lpstr>Using Other Construction Algorithms</vt:lpstr>
      <vt:lpstr>Top-Down vs. Bottom up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Courtney Olson</dc:creator>
  <cp:lastModifiedBy>Hassan Reza</cp:lastModifiedBy>
  <cp:revision>202</cp:revision>
  <dcterms:created xsi:type="dcterms:W3CDTF">2015-08-12T16:59:57Z</dcterms:created>
  <dcterms:modified xsi:type="dcterms:W3CDTF">2017-10-30T22:41:26Z</dcterms:modified>
</cp:coreProperties>
</file>